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6" r:id="rId2"/>
    <p:sldId id="257" r:id="rId3"/>
    <p:sldId id="259" r:id="rId4"/>
    <p:sldId id="260" r:id="rId5"/>
    <p:sldId id="261" r:id="rId6"/>
    <p:sldId id="278" r:id="rId7"/>
    <p:sldId id="365" r:id="rId8"/>
    <p:sldId id="277" r:id="rId9"/>
    <p:sldId id="334" r:id="rId10"/>
    <p:sldId id="335" r:id="rId11"/>
    <p:sldId id="336" r:id="rId12"/>
    <p:sldId id="331" r:id="rId13"/>
    <p:sldId id="338" r:id="rId14"/>
    <p:sldId id="337" r:id="rId15"/>
    <p:sldId id="339" r:id="rId16"/>
    <p:sldId id="340" r:id="rId17"/>
    <p:sldId id="341" r:id="rId18"/>
    <p:sldId id="342" r:id="rId19"/>
    <p:sldId id="343" r:id="rId20"/>
    <p:sldId id="344" r:id="rId21"/>
    <p:sldId id="345" r:id="rId22"/>
    <p:sldId id="346" r:id="rId23"/>
    <p:sldId id="347" r:id="rId24"/>
    <p:sldId id="352" r:id="rId25"/>
    <p:sldId id="353" r:id="rId26"/>
    <p:sldId id="356" r:id="rId27"/>
    <p:sldId id="357" r:id="rId28"/>
    <p:sldId id="266" r:id="rId29"/>
    <p:sldId id="366" r:id="rId30"/>
    <p:sldId id="267" r:id="rId31"/>
    <p:sldId id="268" r:id="rId32"/>
    <p:sldId id="269" r:id="rId33"/>
    <p:sldId id="270" r:id="rId34"/>
    <p:sldId id="271" r:id="rId35"/>
    <p:sldId id="272" r:id="rId36"/>
    <p:sldId id="273" r:id="rId37"/>
    <p:sldId id="274" r:id="rId38"/>
    <p:sldId id="351" r:id="rId39"/>
    <p:sldId id="358" r:id="rId40"/>
    <p:sldId id="359" r:id="rId41"/>
    <p:sldId id="360" r:id="rId42"/>
    <p:sldId id="361" r:id="rId43"/>
    <p:sldId id="362" r:id="rId44"/>
    <p:sldId id="364" r:id="rId4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Book Antiqua" pitchFamily="18" charset="0"/>
        <a:ea typeface="+mn-ea"/>
        <a:cs typeface="+mn-cs"/>
      </a:defRPr>
    </a:lvl1pPr>
    <a:lvl2pPr marL="457200" algn="l" rtl="0" fontAlgn="base">
      <a:spcBef>
        <a:spcPct val="0"/>
      </a:spcBef>
      <a:spcAft>
        <a:spcPct val="0"/>
      </a:spcAft>
      <a:defRPr kern="1200">
        <a:solidFill>
          <a:schemeClr val="tx1"/>
        </a:solidFill>
        <a:latin typeface="Book Antiqua" pitchFamily="18" charset="0"/>
        <a:ea typeface="+mn-ea"/>
        <a:cs typeface="+mn-cs"/>
      </a:defRPr>
    </a:lvl2pPr>
    <a:lvl3pPr marL="914400" algn="l" rtl="0" fontAlgn="base">
      <a:spcBef>
        <a:spcPct val="0"/>
      </a:spcBef>
      <a:spcAft>
        <a:spcPct val="0"/>
      </a:spcAft>
      <a:defRPr kern="1200">
        <a:solidFill>
          <a:schemeClr val="tx1"/>
        </a:solidFill>
        <a:latin typeface="Book Antiqua" pitchFamily="18" charset="0"/>
        <a:ea typeface="+mn-ea"/>
        <a:cs typeface="+mn-cs"/>
      </a:defRPr>
    </a:lvl3pPr>
    <a:lvl4pPr marL="1371600" algn="l" rtl="0" fontAlgn="base">
      <a:spcBef>
        <a:spcPct val="0"/>
      </a:spcBef>
      <a:spcAft>
        <a:spcPct val="0"/>
      </a:spcAft>
      <a:defRPr kern="1200">
        <a:solidFill>
          <a:schemeClr val="tx1"/>
        </a:solidFill>
        <a:latin typeface="Book Antiqua" pitchFamily="18" charset="0"/>
        <a:ea typeface="+mn-ea"/>
        <a:cs typeface="+mn-cs"/>
      </a:defRPr>
    </a:lvl4pPr>
    <a:lvl5pPr marL="1828800" algn="l" rtl="0" fontAlgn="base">
      <a:spcBef>
        <a:spcPct val="0"/>
      </a:spcBef>
      <a:spcAft>
        <a:spcPct val="0"/>
      </a:spcAft>
      <a:defRPr kern="1200">
        <a:solidFill>
          <a:schemeClr val="tx1"/>
        </a:solidFill>
        <a:latin typeface="Book Antiqua" pitchFamily="18" charset="0"/>
        <a:ea typeface="+mn-ea"/>
        <a:cs typeface="+mn-cs"/>
      </a:defRPr>
    </a:lvl5pPr>
    <a:lvl6pPr marL="2286000" algn="l" defTabSz="914400" rtl="0" eaLnBrk="1" latinLnBrk="0" hangingPunct="1">
      <a:defRPr kern="1200">
        <a:solidFill>
          <a:schemeClr val="tx1"/>
        </a:solidFill>
        <a:latin typeface="Book Antiqua" pitchFamily="18" charset="0"/>
        <a:ea typeface="+mn-ea"/>
        <a:cs typeface="+mn-cs"/>
      </a:defRPr>
    </a:lvl6pPr>
    <a:lvl7pPr marL="2743200" algn="l" defTabSz="914400" rtl="0" eaLnBrk="1" latinLnBrk="0" hangingPunct="1">
      <a:defRPr kern="1200">
        <a:solidFill>
          <a:schemeClr val="tx1"/>
        </a:solidFill>
        <a:latin typeface="Book Antiqua" pitchFamily="18" charset="0"/>
        <a:ea typeface="+mn-ea"/>
        <a:cs typeface="+mn-cs"/>
      </a:defRPr>
    </a:lvl7pPr>
    <a:lvl8pPr marL="3200400" algn="l" defTabSz="914400" rtl="0" eaLnBrk="1" latinLnBrk="0" hangingPunct="1">
      <a:defRPr kern="1200">
        <a:solidFill>
          <a:schemeClr val="tx1"/>
        </a:solidFill>
        <a:latin typeface="Book Antiqua" pitchFamily="18" charset="0"/>
        <a:ea typeface="+mn-ea"/>
        <a:cs typeface="+mn-cs"/>
      </a:defRPr>
    </a:lvl8pPr>
    <a:lvl9pPr marL="3657600" algn="l" defTabSz="914400" rtl="0" eaLnBrk="1" latinLnBrk="0" hangingPunct="1">
      <a:defRPr kern="1200">
        <a:solidFill>
          <a:schemeClr val="tx1"/>
        </a:solidFill>
        <a:latin typeface="Book Antiq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CE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5" autoAdjust="0"/>
    <p:restoredTop sz="94728" autoAdjust="0"/>
  </p:normalViewPr>
  <p:slideViewPr>
    <p:cSldViewPr>
      <p:cViewPr varScale="1">
        <p:scale>
          <a:sx n="70" d="100"/>
          <a:sy n="70" d="100"/>
        </p:scale>
        <p:origin x="-39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BCF5823F-73D3-4DCC-A095-36207A441A0F}" type="datetimeFigureOut">
              <a:rPr lang="en-US"/>
              <a:pPr>
                <a:defRPr/>
              </a:pPr>
              <a:t>2/3/2011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C5B797E7-F71F-4053-9545-0EE53FEDF0ED}" type="slidenum">
              <a:rPr lang="en-US"/>
              <a:pPr>
                <a:defRPr/>
              </a:pPr>
              <a:t>‹#›</a:t>
            </a:fld>
            <a:endParaRPr lang="en-US" dirty="0"/>
          </a:p>
        </p:txBody>
      </p:sp>
    </p:spTree>
    <p:extLst>
      <p:ext uri="{BB962C8B-B14F-4D97-AF65-F5344CB8AC3E}">
        <p14:creationId xmlns:p14="http://schemas.microsoft.com/office/powerpoint/2010/main" val="2780942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971550F-6A6F-4E09-95EA-D6255098C853}" type="datetimeFigureOut">
              <a:rPr lang="en-US" smtClean="0"/>
              <a:t>2/3/2011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F12D726-89F6-4619-A02E-1272F7859AEA}" type="slidenum">
              <a:rPr lang="en-US" smtClean="0"/>
              <a:t>‹#›</a:t>
            </a:fld>
            <a:endParaRPr lang="en-US" dirty="0"/>
          </a:p>
        </p:txBody>
      </p:sp>
    </p:spTree>
    <p:extLst>
      <p:ext uri="{BB962C8B-B14F-4D97-AF65-F5344CB8AC3E}">
        <p14:creationId xmlns:p14="http://schemas.microsoft.com/office/powerpoint/2010/main" val="1815701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12D726-89F6-4619-A02E-1272F7859AEA}" type="slidenum">
              <a:rPr lang="en-US" smtClean="0"/>
              <a:t>37</a:t>
            </a:fld>
            <a:endParaRPr lang="en-US" dirty="0"/>
          </a:p>
        </p:txBody>
      </p:sp>
    </p:spTree>
    <p:extLst>
      <p:ext uri="{BB962C8B-B14F-4D97-AF65-F5344CB8AC3E}">
        <p14:creationId xmlns:p14="http://schemas.microsoft.com/office/powerpoint/2010/main" val="2795545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597BD3A0-4B39-43CF-A887-A0D88F5B4593}" type="datetime1">
              <a:rPr lang="en-US" smtClean="0"/>
              <a:t>2/3/2011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DFD42ED3-6AB4-49C0-94E0-1ACF05A1A76F}" type="slidenum">
              <a:rPr lang="en-US"/>
              <a:pPr>
                <a:defRPr/>
              </a:pPr>
              <a:t>‹#›</a:t>
            </a:fld>
            <a:endParaRPr lang="en-US" dirty="0"/>
          </a:p>
        </p:txBody>
      </p:sp>
    </p:spTree>
    <p:extLst>
      <p:ext uri="{BB962C8B-B14F-4D97-AF65-F5344CB8AC3E}">
        <p14:creationId xmlns:p14="http://schemas.microsoft.com/office/powerpoint/2010/main" val="410628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FC42B94-985B-4D6B-A17A-08244CEBCE4C}" type="datetime1">
              <a:rPr lang="en-US" smtClean="0"/>
              <a:t>2/3/2011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C3D88D48-EC3B-4D6D-897B-B8A5E07DB6D6}" type="slidenum">
              <a:rPr lang="en-US"/>
              <a:pPr>
                <a:defRPr/>
              </a:pPr>
              <a:t>‹#›</a:t>
            </a:fld>
            <a:endParaRPr lang="en-US" dirty="0"/>
          </a:p>
        </p:txBody>
      </p:sp>
    </p:spTree>
    <p:extLst>
      <p:ext uri="{BB962C8B-B14F-4D97-AF65-F5344CB8AC3E}">
        <p14:creationId xmlns:p14="http://schemas.microsoft.com/office/powerpoint/2010/main" val="230911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62234D5-9DAA-407D-A023-B9EFB0D0EDE9}" type="datetime1">
              <a:rPr lang="en-US" smtClean="0"/>
              <a:t>2/3/2011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76283C2-8B07-4EE1-8CB9-D0EAF5AEF6D6}" type="slidenum">
              <a:rPr lang="en-US"/>
              <a:pPr>
                <a:defRPr/>
              </a:pPr>
              <a:t>‹#›</a:t>
            </a:fld>
            <a:endParaRPr lang="en-US" dirty="0"/>
          </a:p>
        </p:txBody>
      </p:sp>
    </p:spTree>
    <p:extLst>
      <p:ext uri="{BB962C8B-B14F-4D97-AF65-F5344CB8AC3E}">
        <p14:creationId xmlns:p14="http://schemas.microsoft.com/office/powerpoint/2010/main" val="179752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6DA9F19-7AE8-4996-A9EE-BF78269821BB}" type="datetime1">
              <a:rPr lang="en-US" smtClean="0"/>
              <a:t>2/3/2011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5DF965E4-C410-48BB-BEFF-C213A2BD45AF}" type="slidenum">
              <a:rPr lang="en-US"/>
              <a:pPr>
                <a:defRPr/>
              </a:pPr>
              <a:t>‹#›</a:t>
            </a:fld>
            <a:endParaRPr lang="en-US" dirty="0"/>
          </a:p>
        </p:txBody>
      </p:sp>
    </p:spTree>
    <p:extLst>
      <p:ext uri="{BB962C8B-B14F-4D97-AF65-F5344CB8AC3E}">
        <p14:creationId xmlns:p14="http://schemas.microsoft.com/office/powerpoint/2010/main" val="353242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49DA2F5-95A6-4F17-BDEA-A7C6DD08841E}" type="datetime1">
              <a:rPr lang="en-US" smtClean="0"/>
              <a:t>2/3/2011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036574-6455-408B-877A-6C6B7879A0F7}" type="slidenum">
              <a:rPr lang="en-US"/>
              <a:pPr>
                <a:defRPr/>
              </a:pPr>
              <a:t>‹#›</a:t>
            </a:fld>
            <a:endParaRPr lang="en-US" dirty="0"/>
          </a:p>
        </p:txBody>
      </p:sp>
    </p:spTree>
    <p:extLst>
      <p:ext uri="{BB962C8B-B14F-4D97-AF65-F5344CB8AC3E}">
        <p14:creationId xmlns:p14="http://schemas.microsoft.com/office/powerpoint/2010/main" val="36993368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90E0BFA-4E9E-4FF4-AF5C-8D069B4E130B}" type="datetime1">
              <a:rPr lang="en-US" smtClean="0"/>
              <a:t>2/3/2011</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0AC49F81-327D-4EA1-9585-0B98E1B9E6B4}" type="slidenum">
              <a:rPr lang="en-US"/>
              <a:pPr>
                <a:defRPr/>
              </a:pPr>
              <a:t>‹#›</a:t>
            </a:fld>
            <a:endParaRPr lang="en-US" dirty="0"/>
          </a:p>
        </p:txBody>
      </p:sp>
    </p:spTree>
    <p:extLst>
      <p:ext uri="{BB962C8B-B14F-4D97-AF65-F5344CB8AC3E}">
        <p14:creationId xmlns:p14="http://schemas.microsoft.com/office/powerpoint/2010/main" val="664604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36822116-A256-4F8F-9089-6939D70D5E92}" type="datetime1">
              <a:rPr lang="en-US" smtClean="0"/>
              <a:t>2/3/2011</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DA52515F-069E-413B-9A2B-761040ADECDF}" type="slidenum">
              <a:rPr lang="en-US"/>
              <a:pPr>
                <a:defRPr/>
              </a:pPr>
              <a:t>‹#›</a:t>
            </a:fld>
            <a:endParaRPr lang="en-US" dirty="0"/>
          </a:p>
        </p:txBody>
      </p:sp>
    </p:spTree>
    <p:extLst>
      <p:ext uri="{BB962C8B-B14F-4D97-AF65-F5344CB8AC3E}">
        <p14:creationId xmlns:p14="http://schemas.microsoft.com/office/powerpoint/2010/main" val="23797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07C6B3EC-E81C-4701-84D6-E66943E198A8}" type="datetime1">
              <a:rPr lang="en-US" smtClean="0"/>
              <a:t>2/3/2011</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06EA3DE6-3221-43A1-AA40-F19A64BC500C}" type="slidenum">
              <a:rPr lang="en-US"/>
              <a:pPr>
                <a:defRPr/>
              </a:pPr>
              <a:t>‹#›</a:t>
            </a:fld>
            <a:endParaRPr lang="en-US" dirty="0"/>
          </a:p>
        </p:txBody>
      </p:sp>
    </p:spTree>
    <p:extLst>
      <p:ext uri="{BB962C8B-B14F-4D97-AF65-F5344CB8AC3E}">
        <p14:creationId xmlns:p14="http://schemas.microsoft.com/office/powerpoint/2010/main" val="984269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E4D231D-7473-4B47-88C9-943773A10A52}" type="datetime1">
              <a:rPr lang="en-US" smtClean="0"/>
              <a:t>2/3/2011</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63BC42B8-6E7B-4F1B-B442-7191C2E89930}" type="slidenum">
              <a:rPr lang="en-US"/>
              <a:pPr>
                <a:defRPr/>
              </a:pPr>
              <a:t>‹#›</a:t>
            </a:fld>
            <a:endParaRPr lang="en-US" dirty="0"/>
          </a:p>
        </p:txBody>
      </p:sp>
    </p:spTree>
    <p:extLst>
      <p:ext uri="{BB962C8B-B14F-4D97-AF65-F5344CB8AC3E}">
        <p14:creationId xmlns:p14="http://schemas.microsoft.com/office/powerpoint/2010/main" val="372624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3A5636B-CB28-4DA3-825D-5A870503CB24}" type="datetime1">
              <a:rPr lang="en-US" smtClean="0"/>
              <a:t>2/3/2011</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5FA29A2C-44EB-4534-AC97-EEA3AD3E3DEF}" type="slidenum">
              <a:rPr lang="en-US"/>
              <a:pPr>
                <a:defRPr/>
              </a:pPr>
              <a:t>‹#›</a:t>
            </a:fld>
            <a:endParaRPr lang="en-US" dirty="0"/>
          </a:p>
        </p:txBody>
      </p:sp>
    </p:spTree>
    <p:extLst>
      <p:ext uri="{BB962C8B-B14F-4D97-AF65-F5344CB8AC3E}">
        <p14:creationId xmlns:p14="http://schemas.microsoft.com/office/powerpoint/2010/main" val="4198989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4948D264-3C14-467C-BA4D-4CBAB237798D}" type="datetime1">
              <a:rPr lang="en-US" smtClean="0"/>
              <a:t>2/3/2011</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F1DE45B2-5905-443C-A832-CE9CB9BE23A4}" type="slidenum">
              <a:rPr lang="en-US"/>
              <a:pPr>
                <a:defRPr/>
              </a:pPr>
              <a:t>‹#›</a:t>
            </a:fld>
            <a:endParaRPr lang="en-US" dirty="0"/>
          </a:p>
        </p:txBody>
      </p:sp>
    </p:spTree>
    <p:extLst>
      <p:ext uri="{BB962C8B-B14F-4D97-AF65-F5344CB8AC3E}">
        <p14:creationId xmlns:p14="http://schemas.microsoft.com/office/powerpoint/2010/main" val="227002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EC5FE691-1D35-4CB0-B1FD-C73852783594}" type="datetime1">
              <a:rPr lang="en-US" smtClean="0"/>
              <a:t>2/3/2011</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67C39685-409E-496B-A6B3-BDF062FBC996}"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707"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ilcd.uscourts.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ilcd.uscourts.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8229600" cy="1447800"/>
          </a:xfrm>
        </p:spPr>
        <p:txBody>
          <a:bodyPr/>
          <a:lstStyle/>
          <a:p>
            <a:pPr eaLnBrk="1" fontAlgn="auto" hangingPunct="1">
              <a:spcAft>
                <a:spcPts val="0"/>
              </a:spcAft>
              <a:defRPr/>
            </a:pPr>
            <a:r>
              <a:rPr lang="en-US" sz="8000" dirty="0" smtClean="0"/>
              <a:t>Cm/ecf</a:t>
            </a:r>
            <a:r>
              <a:rPr lang="en-US" dirty="0" smtClean="0"/>
              <a:t> </a:t>
            </a:r>
            <a:endParaRPr lang="en-US" dirty="0"/>
          </a:p>
        </p:txBody>
      </p:sp>
      <p:sp>
        <p:nvSpPr>
          <p:cNvPr id="3075" name="Subtitle 2"/>
          <p:cNvSpPr>
            <a:spLocks noGrp="1"/>
          </p:cNvSpPr>
          <p:nvPr>
            <p:ph type="subTitle" idx="1"/>
          </p:nvPr>
        </p:nvSpPr>
        <p:spPr>
          <a:xfrm>
            <a:off x="1371600" y="2819400"/>
            <a:ext cx="6400800" cy="1676400"/>
          </a:xfrm>
        </p:spPr>
        <p:txBody>
          <a:bodyPr/>
          <a:lstStyle/>
          <a:p>
            <a:pPr eaLnBrk="1" hangingPunct="1"/>
            <a:r>
              <a:rPr lang="en-US" dirty="0" smtClean="0">
                <a:solidFill>
                  <a:srgbClr val="D5CEB1"/>
                </a:solidFill>
              </a:rPr>
              <a:t>United States District Court</a:t>
            </a:r>
          </a:p>
          <a:p>
            <a:pPr eaLnBrk="1" hangingPunct="1"/>
            <a:r>
              <a:rPr lang="en-US" dirty="0" smtClean="0">
                <a:solidFill>
                  <a:srgbClr val="D5CEB1"/>
                </a:solidFill>
              </a:rPr>
              <a:t>Central District of Illinois</a:t>
            </a:r>
          </a:p>
          <a:p>
            <a:pPr eaLnBrk="1" hangingPunct="1"/>
            <a:r>
              <a:rPr lang="en-US" dirty="0" smtClean="0">
                <a:solidFill>
                  <a:srgbClr val="D5CEB1"/>
                </a:solidFill>
              </a:rPr>
              <a:t>February 5, 2011</a:t>
            </a:r>
          </a:p>
        </p:txBody>
      </p:sp>
      <p:sp>
        <p:nvSpPr>
          <p:cNvPr id="4" name="TextBox 3"/>
          <p:cNvSpPr txBox="1"/>
          <p:nvPr/>
        </p:nvSpPr>
        <p:spPr>
          <a:xfrm>
            <a:off x="1371600" y="5029200"/>
            <a:ext cx="6248400" cy="707886"/>
          </a:xfrm>
          <a:prstGeom prst="rect">
            <a:avLst/>
          </a:prstGeom>
          <a:noFill/>
          <a:ln w="38100">
            <a:noFill/>
          </a:ln>
          <a:effectLst>
            <a:glow rad="63500">
              <a:schemeClr val="accent3">
                <a:satMod val="175000"/>
                <a:alpha val="40000"/>
              </a:schemeClr>
            </a:glow>
            <a:outerShdw blurRad="50800" dist="38100" dir="10800000" algn="r" rotWithShape="0">
              <a:prstClr val="black">
                <a:alpha val="40000"/>
              </a:prstClr>
            </a:outerShdw>
          </a:effectLst>
        </p:spPr>
        <p:txBody>
          <a:bodyPr>
            <a:spAutoFit/>
          </a:bodyPr>
          <a:lstStyle/>
          <a:p>
            <a:pPr>
              <a:defRPr/>
            </a:pPr>
            <a:r>
              <a:rPr lang="en-US" sz="2000" dirty="0">
                <a:solidFill>
                  <a:schemeClr val="accent1">
                    <a:lumMod val="60000"/>
                    <a:lumOff val="40000"/>
                  </a:schemeClr>
                </a:solidFill>
              </a:rPr>
              <a:t>                         </a:t>
            </a:r>
            <a:r>
              <a:rPr lang="en-US" sz="2000" dirty="0">
                <a:solidFill>
                  <a:srgbClr val="FFC000"/>
                </a:solidFill>
              </a:rPr>
              <a:t>UPDATE ON </a:t>
            </a:r>
            <a:r>
              <a:rPr lang="en-US" sz="2000" dirty="0" smtClean="0">
                <a:solidFill>
                  <a:srgbClr val="FFC000"/>
                </a:solidFill>
              </a:rPr>
              <a:t>LOCAL RULES </a:t>
            </a:r>
            <a:endParaRPr lang="en-US" sz="2000" dirty="0">
              <a:solidFill>
                <a:srgbClr val="FFC000"/>
              </a:solidFill>
            </a:endParaRPr>
          </a:p>
          <a:p>
            <a:pPr>
              <a:defRPr/>
            </a:pPr>
            <a:r>
              <a:rPr lang="en-US" sz="2000" dirty="0">
                <a:solidFill>
                  <a:srgbClr val="FFC000"/>
                </a:solidFill>
              </a:rPr>
              <a:t>     </a:t>
            </a:r>
            <a:r>
              <a:rPr lang="en-US" sz="2000" dirty="0" smtClean="0">
                <a:solidFill>
                  <a:srgbClr val="FFC000"/>
                </a:solidFill>
              </a:rPr>
              <a:t>     </a:t>
            </a:r>
            <a:r>
              <a:rPr lang="en-US" sz="2000" dirty="0">
                <a:solidFill>
                  <a:srgbClr val="FFC000"/>
                </a:solidFill>
              </a:rPr>
              <a:t>QUESTIONS ABOUT ELECTRONIC FILING </a:t>
            </a:r>
          </a:p>
        </p:txBody>
      </p:sp>
      <p:sp>
        <p:nvSpPr>
          <p:cNvPr id="3" name="Slide Number Placeholder 2"/>
          <p:cNvSpPr>
            <a:spLocks noGrp="1"/>
          </p:cNvSpPr>
          <p:nvPr>
            <p:ph type="sldNum" sz="quarter" idx="12"/>
          </p:nvPr>
        </p:nvSpPr>
        <p:spPr/>
        <p:txBody>
          <a:bodyPr/>
          <a:lstStyle/>
          <a:p>
            <a:pPr>
              <a:defRPr/>
            </a:pPr>
            <a:fld id="{DFD42ED3-6AB4-49C0-94E0-1ACF05A1A76F}"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8686800" cy="6308725"/>
          </a:xfrm>
        </p:spPr>
        <p:txBody>
          <a:bodyPr/>
          <a:lstStyle/>
          <a:p>
            <a:endParaRPr lang="en-US" dirty="0" smtClean="0"/>
          </a:p>
          <a:p>
            <a:r>
              <a:rPr lang="en-US" dirty="0" smtClean="0"/>
              <a:t>If </a:t>
            </a:r>
            <a:r>
              <a:rPr lang="en-US" dirty="0"/>
              <a:t>the motion to file under seal is denied, the sealed document tendered will remain under seal and will not be considered by the presiding judge.</a:t>
            </a:r>
          </a:p>
          <a:p>
            <a:r>
              <a:rPr lang="en-US" dirty="0" smtClean="0"/>
              <a:t>If </a:t>
            </a:r>
            <a:r>
              <a:rPr lang="en-US" dirty="0"/>
              <a:t>the filer wishes to have the denied document considered by the Court, it must be re-filed in the normal fashion.</a:t>
            </a:r>
          </a:p>
          <a:p>
            <a:r>
              <a:rPr lang="en-US" dirty="0" smtClean="0"/>
              <a:t>The </a:t>
            </a:r>
            <a:r>
              <a:rPr lang="en-US" dirty="0"/>
              <a:t>Court may, in its discretion, order a sealed document to be made public if:</a:t>
            </a:r>
          </a:p>
          <a:p>
            <a:pPr lvl="1"/>
            <a:r>
              <a:rPr lang="en-US" dirty="0"/>
              <a:t>The document is filed in disregard of legal </a:t>
            </a:r>
            <a:r>
              <a:rPr lang="en-US" dirty="0" smtClean="0"/>
              <a:t>standards.</a:t>
            </a:r>
            <a:endParaRPr lang="en-US" dirty="0"/>
          </a:p>
          <a:p>
            <a:pPr lvl="1"/>
            <a:r>
              <a:rPr lang="en-US" dirty="0"/>
              <a:t>The document is so intricately connected with a pending matter that the interest of justice are best served by doing so</a:t>
            </a:r>
            <a:r>
              <a:rPr lang="en-US" dirty="0" smtClean="0"/>
              <a:t>.</a:t>
            </a:r>
            <a:endParaRPr lang="en-US" dirty="0"/>
          </a:p>
        </p:txBody>
      </p:sp>
      <p:sp>
        <p:nvSpPr>
          <p:cNvPr id="2" name="Slide Number Placeholder 1"/>
          <p:cNvSpPr>
            <a:spLocks noGrp="1"/>
          </p:cNvSpPr>
          <p:nvPr>
            <p:ph type="sldNum" sz="quarter" idx="12"/>
          </p:nvPr>
        </p:nvSpPr>
        <p:spPr/>
        <p:txBody>
          <a:bodyPr/>
          <a:lstStyle/>
          <a:p>
            <a:pPr>
              <a:defRPr/>
            </a:pPr>
            <a:fld id="{63BC42B8-6E7B-4F1B-B442-7191C2E89930}" type="slidenum">
              <a:rPr lang="en-US" smtClean="0"/>
              <a:pPr>
                <a:defRPr/>
              </a:pPr>
              <a:t>10</a:t>
            </a:fld>
            <a:endParaRPr lang="en-US" dirty="0"/>
          </a:p>
        </p:txBody>
      </p:sp>
    </p:spTree>
    <p:extLst>
      <p:ext uri="{BB962C8B-B14F-4D97-AF65-F5344CB8AC3E}">
        <p14:creationId xmlns:p14="http://schemas.microsoft.com/office/powerpoint/2010/main" val="3715323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622925"/>
          </a:xfrm>
        </p:spPr>
        <p:txBody>
          <a:bodyPr/>
          <a:lstStyle/>
          <a:p>
            <a:r>
              <a:rPr lang="en-US" dirty="0"/>
              <a:t>Rules applicable to sealed documents also apply to documents submitted for in camera review.</a:t>
            </a:r>
          </a:p>
          <a:p>
            <a:r>
              <a:rPr lang="en-US" dirty="0"/>
              <a:t>A party who has a legal basis to file a submission without notice to other parties should file the submission electronically as an “ex parte document” or “ex parte motion” .</a:t>
            </a:r>
          </a:p>
          <a:p>
            <a:endParaRPr lang="en-US" dirty="0"/>
          </a:p>
          <a:p>
            <a:endParaRPr lang="en-US" dirty="0" smtClean="0"/>
          </a:p>
        </p:txBody>
      </p:sp>
      <p:sp>
        <p:nvSpPr>
          <p:cNvPr id="4" name="Slide Number Placeholder 3"/>
          <p:cNvSpPr>
            <a:spLocks noGrp="1"/>
          </p:cNvSpPr>
          <p:nvPr>
            <p:ph type="sldNum" sz="quarter" idx="12"/>
          </p:nvPr>
        </p:nvSpPr>
        <p:spPr/>
        <p:txBody>
          <a:bodyPr/>
          <a:lstStyle/>
          <a:p>
            <a:pPr>
              <a:defRPr/>
            </a:pPr>
            <a:fld id="{5DF965E4-C410-48BB-BEFF-C213A2BD45AF}" type="slidenum">
              <a:rPr lang="en-US" smtClean="0"/>
              <a:pPr>
                <a:defRPr/>
              </a:pPr>
              <a:t>11</a:t>
            </a:fld>
            <a:endParaRPr lang="en-US" dirty="0"/>
          </a:p>
        </p:txBody>
      </p:sp>
    </p:spTree>
    <p:extLst>
      <p:ext uri="{BB962C8B-B14F-4D97-AF65-F5344CB8AC3E}">
        <p14:creationId xmlns:p14="http://schemas.microsoft.com/office/powerpoint/2010/main" val="2039114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229600" cy="990600"/>
          </a:xfrm>
        </p:spPr>
        <p:txBody>
          <a:bodyPr>
            <a:noAutofit/>
          </a:bodyPr>
          <a:lstStyle/>
          <a:p>
            <a:r>
              <a:rPr lang="en-US" sz="3200" dirty="0" smtClean="0"/>
              <a:t>PRIVACY - REDACTIONS</a:t>
            </a:r>
            <a:br>
              <a:rPr lang="en-US" sz="3200" dirty="0" smtClean="0"/>
            </a:br>
            <a:r>
              <a:rPr lang="en-US" sz="3200" dirty="0" smtClean="0"/>
              <a:t>(Local Rule– RULE 5.11)</a:t>
            </a:r>
            <a:endParaRPr lang="en-US" sz="3200" dirty="0"/>
          </a:p>
        </p:txBody>
      </p:sp>
      <p:sp>
        <p:nvSpPr>
          <p:cNvPr id="3" name="Content Placeholder 2"/>
          <p:cNvSpPr>
            <a:spLocks noGrp="1"/>
          </p:cNvSpPr>
          <p:nvPr>
            <p:ph idx="4294967295"/>
          </p:nvPr>
        </p:nvSpPr>
        <p:spPr>
          <a:xfrm>
            <a:off x="0" y="1295400"/>
            <a:ext cx="8229600" cy="5013325"/>
          </a:xfrm>
        </p:spPr>
        <p:txBody>
          <a:bodyPr/>
          <a:lstStyle/>
          <a:p>
            <a:r>
              <a:rPr lang="en-US" dirty="0" smtClean="0"/>
              <a:t>To address privacy concerns created by Internet access to court documents, litigants must modify or partially redact certain personal identifiers in court documents.  </a:t>
            </a:r>
          </a:p>
          <a:p>
            <a:r>
              <a:rPr lang="en-US" dirty="0" smtClean="0"/>
              <a:t>Fed.R.Civ.P. 5.2 directs that filing parties make the following modifications in documents that contain an individual’s social security number, tax-payer ID number, birthdate, the name of a known minor or financial account number:	</a:t>
            </a:r>
          </a:p>
        </p:txBody>
      </p:sp>
      <p:sp>
        <p:nvSpPr>
          <p:cNvPr id="4" name="Slide Number Placeholder 3"/>
          <p:cNvSpPr>
            <a:spLocks noGrp="1"/>
          </p:cNvSpPr>
          <p:nvPr>
            <p:ph type="sldNum" sz="quarter" idx="12"/>
          </p:nvPr>
        </p:nvSpPr>
        <p:spPr/>
        <p:txBody>
          <a:bodyPr/>
          <a:lstStyle/>
          <a:p>
            <a:pPr>
              <a:defRPr/>
            </a:pPr>
            <a:fld id="{63BC42B8-6E7B-4F1B-B442-7191C2E89930}" type="slidenum">
              <a:rPr lang="en-US" smtClean="0"/>
              <a:pPr>
                <a:defRPr/>
              </a:pPr>
              <a:t>12</a:t>
            </a:fld>
            <a:endParaRPr lang="en-US" dirty="0"/>
          </a:p>
        </p:txBody>
      </p:sp>
    </p:spTree>
    <p:extLst>
      <p:ext uri="{BB962C8B-B14F-4D97-AF65-F5344CB8AC3E}">
        <p14:creationId xmlns:p14="http://schemas.microsoft.com/office/powerpoint/2010/main" val="2615506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8229600" cy="5775325"/>
          </a:xfrm>
        </p:spPr>
        <p:txBody>
          <a:bodyPr/>
          <a:lstStyle/>
          <a:p>
            <a:pPr marL="585788" lvl="1" indent="0">
              <a:buNone/>
            </a:pPr>
            <a:r>
              <a:rPr lang="en-US" dirty="0" smtClean="0"/>
              <a:t>Display only:</a:t>
            </a:r>
            <a:endParaRPr lang="en-US" dirty="0"/>
          </a:p>
          <a:p>
            <a:pPr lvl="1"/>
            <a:r>
              <a:rPr lang="en-US" dirty="0"/>
              <a:t>1. The last 4 digits of the social security number and tax payer id number;  </a:t>
            </a:r>
          </a:p>
          <a:p>
            <a:pPr lvl="1"/>
            <a:r>
              <a:rPr lang="en-US" dirty="0" smtClean="0"/>
              <a:t>2.  The year of the individual’s birth;</a:t>
            </a:r>
          </a:p>
          <a:p>
            <a:pPr lvl="1"/>
            <a:r>
              <a:rPr lang="en-US" dirty="0" smtClean="0"/>
              <a:t>3.  The minor’s initials; and</a:t>
            </a:r>
          </a:p>
          <a:p>
            <a:pPr lvl="1"/>
            <a:r>
              <a:rPr lang="en-US" dirty="0" smtClean="0"/>
              <a:t>4.  The last four digits of the financial account number.</a:t>
            </a:r>
          </a:p>
          <a:p>
            <a:r>
              <a:rPr lang="en-US" dirty="0" smtClean="0"/>
              <a:t>In </a:t>
            </a:r>
            <a:r>
              <a:rPr lang="en-US" dirty="0"/>
              <a:t>addition to those set out in Fed.R.Civ.P. 5.2 these identifiers and suggested modifications are:</a:t>
            </a:r>
          </a:p>
          <a:p>
            <a:pPr lvl="1"/>
            <a:r>
              <a:rPr lang="en-US" dirty="0"/>
              <a:t>1.  Addresses:  Use only City and State.</a:t>
            </a:r>
          </a:p>
          <a:p>
            <a:pPr lvl="1"/>
            <a:r>
              <a:rPr lang="en-US" dirty="0"/>
              <a:t>2.   Signatures:  Use s/name; and</a:t>
            </a:r>
          </a:p>
          <a:p>
            <a:pPr lvl="1"/>
            <a:r>
              <a:rPr lang="en-US" dirty="0"/>
              <a:t>3.  Driver’s license numbers:  use last 4 numbers.</a:t>
            </a:r>
          </a:p>
          <a:p>
            <a:endParaRPr lang="en-US" dirty="0"/>
          </a:p>
        </p:txBody>
      </p:sp>
      <p:sp>
        <p:nvSpPr>
          <p:cNvPr id="2" name="Slide Number Placeholder 1"/>
          <p:cNvSpPr>
            <a:spLocks noGrp="1"/>
          </p:cNvSpPr>
          <p:nvPr>
            <p:ph type="sldNum" sz="quarter" idx="12"/>
          </p:nvPr>
        </p:nvSpPr>
        <p:spPr/>
        <p:txBody>
          <a:bodyPr/>
          <a:lstStyle/>
          <a:p>
            <a:pPr>
              <a:defRPr/>
            </a:pPr>
            <a:fld id="{63BC42B8-6E7B-4F1B-B442-7191C2E89930}" type="slidenum">
              <a:rPr lang="en-US" smtClean="0"/>
              <a:pPr>
                <a:defRPr/>
              </a:pPr>
              <a:t>13</a:t>
            </a:fld>
            <a:endParaRPr lang="en-US" dirty="0"/>
          </a:p>
        </p:txBody>
      </p:sp>
    </p:spTree>
    <p:extLst>
      <p:ext uri="{BB962C8B-B14F-4D97-AF65-F5344CB8AC3E}">
        <p14:creationId xmlns:p14="http://schemas.microsoft.com/office/powerpoint/2010/main" val="3158106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229600" cy="5699125"/>
          </a:xfrm>
        </p:spPr>
        <p:txBody>
          <a:bodyPr/>
          <a:lstStyle/>
          <a:p>
            <a:r>
              <a:rPr lang="en-US" dirty="0" smtClean="0"/>
              <a:t>Litigants should consider redacting or filing  under seal any document that might bring harm to anyone or should not be made public for law enforcement or security reasons.</a:t>
            </a:r>
          </a:p>
          <a:p>
            <a:r>
              <a:rPr lang="en-US" dirty="0" smtClean="0">
                <a:solidFill>
                  <a:srgbClr val="FFC000"/>
                </a:solidFill>
              </a:rPr>
              <a:t>It is the responsibility of filing party to make these redactions.  It is not the responsibility of the Clerk’s office to make redactions.    </a:t>
            </a:r>
          </a:p>
          <a:p>
            <a:r>
              <a:rPr lang="en-US" dirty="0" smtClean="0"/>
              <a:t>When redactions result in a document’s intent being unclear, or if ordered by the Court, the filing party must file under seal an unredacted document or reference list.</a:t>
            </a:r>
            <a:endParaRPr lang="en-US" dirty="0"/>
          </a:p>
        </p:txBody>
      </p:sp>
      <p:sp>
        <p:nvSpPr>
          <p:cNvPr id="2" name="Slide Number Placeholder 1"/>
          <p:cNvSpPr>
            <a:spLocks noGrp="1"/>
          </p:cNvSpPr>
          <p:nvPr>
            <p:ph type="sldNum" sz="quarter" idx="12"/>
          </p:nvPr>
        </p:nvSpPr>
        <p:spPr/>
        <p:txBody>
          <a:bodyPr/>
          <a:lstStyle/>
          <a:p>
            <a:pPr>
              <a:defRPr/>
            </a:pPr>
            <a:fld id="{63BC42B8-6E7B-4F1B-B442-7191C2E89930}" type="slidenum">
              <a:rPr lang="en-US" smtClean="0"/>
              <a:pPr>
                <a:defRPr/>
              </a:pPr>
              <a:t>14</a:t>
            </a:fld>
            <a:endParaRPr lang="en-US" dirty="0"/>
          </a:p>
        </p:txBody>
      </p:sp>
    </p:spTree>
    <p:extLst>
      <p:ext uri="{BB962C8B-B14F-4D97-AF65-F5344CB8AC3E}">
        <p14:creationId xmlns:p14="http://schemas.microsoft.com/office/powerpoint/2010/main" val="2474399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229600" cy="5622925"/>
          </a:xfrm>
        </p:spPr>
        <p:txBody>
          <a:bodyPr/>
          <a:lstStyle/>
          <a:p>
            <a:r>
              <a:rPr lang="en-US" dirty="0" smtClean="0"/>
              <a:t>If an unredacted version is not filed, the unredacted version of the document or reference list must be retained by filing party for one year after completion of the case, including appeals.</a:t>
            </a:r>
          </a:p>
          <a:p>
            <a:r>
              <a:rPr lang="en-US" dirty="0" smtClean="0"/>
              <a:t>Upon showing that the redacted information is relevant and legitimately needed, the Court may, in its discretion, order the information disclosed to counsel for all parties.  </a:t>
            </a:r>
            <a:endParaRPr lang="en-US" dirty="0"/>
          </a:p>
        </p:txBody>
      </p:sp>
      <p:sp>
        <p:nvSpPr>
          <p:cNvPr id="2" name="Slide Number Placeholder 1"/>
          <p:cNvSpPr>
            <a:spLocks noGrp="1"/>
          </p:cNvSpPr>
          <p:nvPr>
            <p:ph type="sldNum" sz="quarter" idx="12"/>
          </p:nvPr>
        </p:nvSpPr>
        <p:spPr/>
        <p:txBody>
          <a:bodyPr/>
          <a:lstStyle/>
          <a:p>
            <a:pPr>
              <a:defRPr/>
            </a:pPr>
            <a:fld id="{63BC42B8-6E7B-4F1B-B442-7191C2E89930}" type="slidenum">
              <a:rPr lang="en-US" smtClean="0"/>
              <a:pPr>
                <a:defRPr/>
              </a:pPr>
              <a:t>15</a:t>
            </a:fld>
            <a:endParaRPr lang="en-US" dirty="0"/>
          </a:p>
        </p:txBody>
      </p:sp>
    </p:spTree>
    <p:extLst>
      <p:ext uri="{BB962C8B-B14F-4D97-AF65-F5344CB8AC3E}">
        <p14:creationId xmlns:p14="http://schemas.microsoft.com/office/powerpoint/2010/main" val="1261249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6324600"/>
          </a:xfrm>
        </p:spPr>
        <p:txBody>
          <a:bodyPr/>
          <a:lstStyle/>
          <a:p>
            <a:r>
              <a:rPr lang="en-US" dirty="0" smtClean="0"/>
              <a:t>Transcript redactions:</a:t>
            </a:r>
          </a:p>
          <a:p>
            <a:pPr lvl="1"/>
            <a:r>
              <a:rPr lang="en-US" sz="2000" dirty="0" smtClean="0"/>
              <a:t>Parties and attorneys may order transcripts.</a:t>
            </a:r>
          </a:p>
          <a:p>
            <a:pPr lvl="1"/>
            <a:r>
              <a:rPr lang="en-US" sz="2000" dirty="0" smtClean="0"/>
              <a:t>Court reporter will file the transcript electronically.</a:t>
            </a:r>
          </a:p>
          <a:p>
            <a:pPr lvl="1"/>
            <a:r>
              <a:rPr lang="en-US" sz="2000" dirty="0" smtClean="0"/>
              <a:t>Transcript will be available for viewing at Clerk’s Office public terminal, but may not be copied or reproduced by Clerk’s Office for 90 days. </a:t>
            </a:r>
          </a:p>
          <a:p>
            <a:pPr lvl="1"/>
            <a:r>
              <a:rPr lang="en-US" sz="2000" dirty="0" smtClean="0"/>
              <a:t>Parties must file Notice of Intent to Request Redaction within 7 days of the filing of transcript.</a:t>
            </a:r>
          </a:p>
          <a:p>
            <a:pPr lvl="1"/>
            <a:r>
              <a:rPr lang="en-US" sz="2000" dirty="0" smtClean="0"/>
              <a:t>Responsibility for identifying material that should be redacted lies solely with counsel and parties.</a:t>
            </a:r>
          </a:p>
          <a:p>
            <a:pPr lvl="1"/>
            <a:r>
              <a:rPr lang="en-US" sz="2000" dirty="0" smtClean="0"/>
              <a:t>Within 21 days of filing of transcript, parties must file under seal, a motion of requested redactions indicating material to be redacted by page and line.</a:t>
            </a:r>
          </a:p>
          <a:p>
            <a:pPr lvl="1"/>
            <a:r>
              <a:rPr lang="en-US" sz="2000" dirty="0"/>
              <a:t>If a party fails to follow procedures for requesting redaction, or if no redactions are requested, the official transcript will be made electronically available to the public 90 days after initial filing with Clerk.</a:t>
            </a:r>
          </a:p>
          <a:p>
            <a:pPr lvl="1"/>
            <a:endParaRPr lang="en-US" dirty="0"/>
          </a:p>
        </p:txBody>
      </p:sp>
      <p:sp>
        <p:nvSpPr>
          <p:cNvPr id="2" name="Slide Number Placeholder 1"/>
          <p:cNvSpPr>
            <a:spLocks noGrp="1"/>
          </p:cNvSpPr>
          <p:nvPr>
            <p:ph type="sldNum" sz="quarter" idx="12"/>
          </p:nvPr>
        </p:nvSpPr>
        <p:spPr/>
        <p:txBody>
          <a:bodyPr/>
          <a:lstStyle/>
          <a:p>
            <a:pPr>
              <a:defRPr/>
            </a:pPr>
            <a:fld id="{63BC42B8-6E7B-4F1B-B442-7191C2E89930}" type="slidenum">
              <a:rPr lang="en-US" smtClean="0"/>
              <a:pPr>
                <a:defRPr/>
              </a:pPr>
              <a:t>16</a:t>
            </a:fld>
            <a:endParaRPr lang="en-US" dirty="0"/>
          </a:p>
        </p:txBody>
      </p:sp>
    </p:spTree>
    <p:extLst>
      <p:ext uri="{BB962C8B-B14F-4D97-AF65-F5344CB8AC3E}">
        <p14:creationId xmlns:p14="http://schemas.microsoft.com/office/powerpoint/2010/main" val="1280545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229600" cy="5622925"/>
          </a:xfrm>
        </p:spPr>
        <p:txBody>
          <a:bodyPr/>
          <a:lstStyle/>
          <a:p>
            <a:r>
              <a:rPr lang="en-US" dirty="0" smtClean="0"/>
              <a:t>Pro Se prisoners need not redact documents unless ordered by presiding Judge.  </a:t>
            </a:r>
          </a:p>
          <a:p>
            <a:r>
              <a:rPr lang="en-US" dirty="0" smtClean="0"/>
              <a:t>Non-prisoner pro se parties must comply with redaction rules. </a:t>
            </a:r>
          </a:p>
          <a:p>
            <a:r>
              <a:rPr lang="en-US" dirty="0" smtClean="0"/>
              <a:t>Documents filed in Social Security cases need not be redacted unless so ordered by presiding Judge. </a:t>
            </a:r>
            <a:endParaRPr lang="en-US" dirty="0"/>
          </a:p>
        </p:txBody>
      </p:sp>
      <p:sp>
        <p:nvSpPr>
          <p:cNvPr id="2" name="Slide Number Placeholder 1"/>
          <p:cNvSpPr>
            <a:spLocks noGrp="1"/>
          </p:cNvSpPr>
          <p:nvPr>
            <p:ph type="sldNum" sz="quarter" idx="12"/>
          </p:nvPr>
        </p:nvSpPr>
        <p:spPr/>
        <p:txBody>
          <a:bodyPr/>
          <a:lstStyle/>
          <a:p>
            <a:pPr>
              <a:defRPr/>
            </a:pPr>
            <a:fld id="{63BC42B8-6E7B-4F1B-B442-7191C2E89930}" type="slidenum">
              <a:rPr lang="en-US" smtClean="0"/>
              <a:pPr>
                <a:defRPr/>
              </a:pPr>
              <a:t>17</a:t>
            </a:fld>
            <a:endParaRPr lang="en-US" dirty="0"/>
          </a:p>
        </p:txBody>
      </p:sp>
    </p:spTree>
    <p:extLst>
      <p:ext uri="{BB962C8B-B14F-4D97-AF65-F5344CB8AC3E}">
        <p14:creationId xmlns:p14="http://schemas.microsoft.com/office/powerpoint/2010/main" val="1706790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rmAutofit/>
          </a:bodyPr>
          <a:lstStyle/>
          <a:p>
            <a:r>
              <a:rPr lang="en-US" sz="3200" dirty="0" smtClean="0"/>
              <a:t>Designation of Lead Counsel </a:t>
            </a:r>
            <a:br>
              <a:rPr lang="en-US" sz="3200" dirty="0" smtClean="0"/>
            </a:br>
            <a:r>
              <a:rPr lang="en-US" sz="3200" dirty="0" smtClean="0"/>
              <a:t>on Initial Pleading</a:t>
            </a:r>
            <a:br>
              <a:rPr lang="en-US" sz="3200" dirty="0" smtClean="0"/>
            </a:br>
            <a:r>
              <a:rPr lang="en-US" sz="3200" dirty="0" smtClean="0"/>
              <a:t>Local Rule 11.2</a:t>
            </a:r>
            <a:endParaRPr lang="en-US" sz="3200" dirty="0"/>
          </a:p>
        </p:txBody>
      </p:sp>
      <p:sp>
        <p:nvSpPr>
          <p:cNvPr id="3" name="Content Placeholder 2"/>
          <p:cNvSpPr>
            <a:spLocks noGrp="1"/>
          </p:cNvSpPr>
          <p:nvPr>
            <p:ph idx="1"/>
          </p:nvPr>
        </p:nvSpPr>
        <p:spPr>
          <a:xfrm>
            <a:off x="457200" y="1676400"/>
            <a:ext cx="8229600" cy="4632325"/>
          </a:xfrm>
        </p:spPr>
        <p:txBody>
          <a:bodyPr/>
          <a:lstStyle/>
          <a:p>
            <a:r>
              <a:rPr lang="en-US" dirty="0" smtClean="0"/>
              <a:t>Local Rule 11.2 states: </a:t>
            </a:r>
          </a:p>
          <a:p>
            <a:pPr marL="136525" indent="0">
              <a:buNone/>
            </a:pPr>
            <a:r>
              <a:rPr lang="en-US" dirty="0" smtClean="0"/>
              <a:t>	“When a party’s initial pleading is filed, 	counsel must designate as lead counsel the 	attorney who will be responsible for receipt 	of telephone conference calls.</a:t>
            </a:r>
            <a:r>
              <a:rPr lang="en-US" dirty="0" smtClean="0">
                <a:solidFill>
                  <a:srgbClr val="FFC000"/>
                </a:solidFill>
              </a:rPr>
              <a:t>  Only one may 	be designated.</a:t>
            </a:r>
            <a:r>
              <a:rPr lang="en-US" dirty="0" smtClean="0"/>
              <a:t>”</a:t>
            </a:r>
          </a:p>
          <a:p>
            <a:r>
              <a:rPr lang="en-US" dirty="0" smtClean="0"/>
              <a:t>The court is noticing that this step is being omitted, or that numerous attorneys are being designated as lead counsel. </a:t>
            </a:r>
          </a:p>
          <a:p>
            <a:endParaRPr lang="en-US" dirty="0"/>
          </a:p>
        </p:txBody>
      </p:sp>
      <p:sp>
        <p:nvSpPr>
          <p:cNvPr id="4" name="Slide Number Placeholder 3"/>
          <p:cNvSpPr>
            <a:spLocks noGrp="1"/>
          </p:cNvSpPr>
          <p:nvPr>
            <p:ph type="sldNum" sz="quarter" idx="12"/>
          </p:nvPr>
        </p:nvSpPr>
        <p:spPr/>
        <p:txBody>
          <a:bodyPr/>
          <a:lstStyle/>
          <a:p>
            <a:pPr>
              <a:defRPr/>
            </a:pPr>
            <a:fld id="{5DF965E4-C410-48BB-BEFF-C213A2BD45AF}" type="slidenum">
              <a:rPr lang="en-US" smtClean="0"/>
              <a:pPr>
                <a:defRPr/>
              </a:pPr>
              <a:t>18</a:t>
            </a:fld>
            <a:endParaRPr lang="en-US" dirty="0"/>
          </a:p>
        </p:txBody>
      </p:sp>
    </p:spTree>
    <p:extLst>
      <p:ext uri="{BB962C8B-B14F-4D97-AF65-F5344CB8AC3E}">
        <p14:creationId xmlns:p14="http://schemas.microsoft.com/office/powerpoint/2010/main" val="3111451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8229600" cy="6324600"/>
          </a:xfrm>
        </p:spPr>
        <p:txBody>
          <a:bodyPr/>
          <a:lstStyle/>
          <a:p>
            <a:r>
              <a:rPr lang="en-US" dirty="0" smtClean="0"/>
              <a:t>Lead designations can be made when an initial pleading is filed.   A box appears that asks for the association to be made between attorney and party, and also includes a box for lead designation.  Putting a check in the “lead box” will create a designation. </a:t>
            </a:r>
          </a:p>
          <a:p>
            <a:endParaRPr lang="en-US" dirty="0"/>
          </a:p>
          <a:p>
            <a:pPr marL="136525"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200400"/>
            <a:ext cx="7848600" cy="3429000"/>
          </a:xfrm>
          <a:prstGeom prst="rect">
            <a:avLst/>
          </a:prstGeom>
        </p:spPr>
      </p:pic>
      <p:cxnSp>
        <p:nvCxnSpPr>
          <p:cNvPr id="5" name="Straight Arrow Connector 4"/>
          <p:cNvCxnSpPr/>
          <p:nvPr/>
        </p:nvCxnSpPr>
        <p:spPr>
          <a:xfrm flipV="1">
            <a:off x="6477000" y="5638800"/>
            <a:ext cx="6096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63BC42B8-6E7B-4F1B-B442-7191C2E89930}" type="slidenum">
              <a:rPr lang="en-US" smtClean="0"/>
              <a:pPr>
                <a:defRPr/>
              </a:pPr>
              <a:t>19</a:t>
            </a:fld>
            <a:endParaRPr lang="en-US" dirty="0"/>
          </a:p>
        </p:txBody>
      </p:sp>
    </p:spTree>
    <p:extLst>
      <p:ext uri="{BB962C8B-B14F-4D97-AF65-F5344CB8AC3E}">
        <p14:creationId xmlns:p14="http://schemas.microsoft.com/office/powerpoint/2010/main" val="4130585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pPr eaLnBrk="1" fontAlgn="auto" hangingPunct="1">
              <a:spcAft>
                <a:spcPts val="0"/>
              </a:spcAft>
              <a:defRPr/>
            </a:pPr>
            <a:r>
              <a:rPr lang="en-US" dirty="0" smtClean="0"/>
              <a:t>Central District of Illinois public website</a:t>
            </a:r>
            <a:br>
              <a:rPr lang="en-US" dirty="0" smtClean="0"/>
            </a:br>
            <a:r>
              <a:rPr lang="en-US" dirty="0" smtClean="0">
                <a:solidFill>
                  <a:srgbClr val="FFFF00"/>
                </a:solidFill>
                <a:hlinkClick r:id="rId2"/>
              </a:rPr>
              <a:t>www.ilcd.uscourts.gov</a:t>
            </a:r>
            <a:endParaRPr lang="en-US" dirty="0">
              <a:solidFill>
                <a:srgbClr val="FFFF00"/>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2209800"/>
            <a:ext cx="6781800" cy="4548188"/>
          </a:xfrm>
        </p:spPr>
      </p:pic>
      <p:sp>
        <p:nvSpPr>
          <p:cNvPr id="4" name="Slide Number Placeholder 3"/>
          <p:cNvSpPr>
            <a:spLocks noGrp="1"/>
          </p:cNvSpPr>
          <p:nvPr>
            <p:ph type="sldNum" sz="quarter" idx="12"/>
          </p:nvPr>
        </p:nvSpPr>
        <p:spPr/>
        <p:txBody>
          <a:bodyPr/>
          <a:lstStyle/>
          <a:p>
            <a:pPr>
              <a:defRPr/>
            </a:pPr>
            <a:fld id="{5DF965E4-C410-48BB-BEFF-C213A2BD45A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229600" cy="5699125"/>
          </a:xfrm>
        </p:spPr>
        <p:txBody>
          <a:bodyPr/>
          <a:lstStyle/>
          <a:p>
            <a:r>
              <a:rPr lang="en-US" dirty="0" smtClean="0"/>
              <a:t>Designations of lead counsel can also be made by filing a separate document setting forth the individual who will be taking on the responsibility of lead counsel.   </a:t>
            </a:r>
          </a:p>
          <a:p>
            <a:r>
              <a:rPr lang="en-US" dirty="0" smtClean="0"/>
              <a:t>Care should be taken to make certain that only one individual per party is designated as lead. </a:t>
            </a:r>
            <a:endParaRPr lang="en-US" dirty="0"/>
          </a:p>
        </p:txBody>
      </p:sp>
      <p:sp>
        <p:nvSpPr>
          <p:cNvPr id="2" name="Slide Number Placeholder 1"/>
          <p:cNvSpPr>
            <a:spLocks noGrp="1"/>
          </p:cNvSpPr>
          <p:nvPr>
            <p:ph type="sldNum" sz="quarter" idx="12"/>
          </p:nvPr>
        </p:nvSpPr>
        <p:spPr/>
        <p:txBody>
          <a:bodyPr/>
          <a:lstStyle/>
          <a:p>
            <a:pPr>
              <a:defRPr/>
            </a:pPr>
            <a:fld id="{63BC42B8-6E7B-4F1B-B442-7191C2E89930}" type="slidenum">
              <a:rPr lang="en-US" smtClean="0"/>
              <a:pPr>
                <a:defRPr/>
              </a:pPr>
              <a:t>20</a:t>
            </a:fld>
            <a:endParaRPr lang="en-US" dirty="0"/>
          </a:p>
        </p:txBody>
      </p:sp>
    </p:spTree>
    <p:extLst>
      <p:ext uri="{BB962C8B-B14F-4D97-AF65-F5344CB8AC3E}">
        <p14:creationId xmlns:p14="http://schemas.microsoft.com/office/powerpoint/2010/main" val="4095237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200" dirty="0" smtClean="0"/>
              <a:t>ELECTRONIC SIGNATURES</a:t>
            </a:r>
            <a:br>
              <a:rPr lang="en-US" sz="3200" dirty="0" smtClean="0"/>
            </a:br>
            <a:r>
              <a:rPr lang="en-US" sz="3200" dirty="0" smtClean="0"/>
              <a:t>LOCAL RULE 11.4</a:t>
            </a:r>
            <a:endParaRPr lang="en-US" sz="3200" dirty="0"/>
          </a:p>
        </p:txBody>
      </p:sp>
      <p:sp>
        <p:nvSpPr>
          <p:cNvPr id="3" name="Content Placeholder 2"/>
          <p:cNvSpPr>
            <a:spLocks noGrp="1"/>
          </p:cNvSpPr>
          <p:nvPr>
            <p:ph idx="1"/>
          </p:nvPr>
        </p:nvSpPr>
        <p:spPr>
          <a:xfrm>
            <a:off x="457200" y="1371600"/>
            <a:ext cx="8229600" cy="5486400"/>
          </a:xfrm>
        </p:spPr>
        <p:txBody>
          <a:bodyPr/>
          <a:lstStyle/>
          <a:p>
            <a:r>
              <a:rPr lang="en-US" dirty="0" smtClean="0"/>
              <a:t>Use of a login and password for electronic filing constitutes the same force and effect as the filer’s signature.</a:t>
            </a:r>
          </a:p>
          <a:p>
            <a:r>
              <a:rPr lang="en-US" dirty="0" smtClean="0"/>
              <a:t>Electronic filers should sign their documents s/Attorney Name; documents signed by an attorney MUST USE </a:t>
            </a:r>
            <a:r>
              <a:rPr lang="en-US" dirty="0" smtClean="0">
                <a:solidFill>
                  <a:srgbClr val="FFC000"/>
                </a:solidFill>
              </a:rPr>
              <a:t>THAT</a:t>
            </a:r>
            <a:r>
              <a:rPr lang="en-US" dirty="0" smtClean="0"/>
              <a:t> ATTORNEY’S LOG IN AND PASSWORD to be considered valid.   </a:t>
            </a:r>
            <a:endParaRPr lang="en-US" dirty="0"/>
          </a:p>
          <a:p>
            <a:r>
              <a:rPr lang="en-US" dirty="0" smtClean="0"/>
              <a:t>Where multiple attorney signatures are required, such as a joint motion or stipulation, the filing attorney may enter the “s/” of the other attorneys to reflect their agreement. </a:t>
            </a:r>
            <a:endParaRPr lang="en-US" dirty="0"/>
          </a:p>
        </p:txBody>
      </p:sp>
      <p:sp>
        <p:nvSpPr>
          <p:cNvPr id="4" name="Slide Number Placeholder 3"/>
          <p:cNvSpPr>
            <a:spLocks noGrp="1"/>
          </p:cNvSpPr>
          <p:nvPr>
            <p:ph type="sldNum" sz="quarter" idx="12"/>
          </p:nvPr>
        </p:nvSpPr>
        <p:spPr/>
        <p:txBody>
          <a:bodyPr/>
          <a:lstStyle/>
          <a:p>
            <a:pPr>
              <a:defRPr/>
            </a:pPr>
            <a:fld id="{5DF965E4-C410-48BB-BEFF-C213A2BD45AF}" type="slidenum">
              <a:rPr lang="en-US" smtClean="0"/>
              <a:pPr>
                <a:defRPr/>
              </a:pPr>
              <a:t>21</a:t>
            </a:fld>
            <a:endParaRPr lang="en-US" dirty="0"/>
          </a:p>
        </p:txBody>
      </p:sp>
    </p:spTree>
    <p:extLst>
      <p:ext uri="{BB962C8B-B14F-4D97-AF65-F5344CB8AC3E}">
        <p14:creationId xmlns:p14="http://schemas.microsoft.com/office/powerpoint/2010/main" val="1091149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8229600" cy="6096000"/>
          </a:xfrm>
        </p:spPr>
        <p:txBody>
          <a:bodyPr/>
          <a:lstStyle/>
          <a:p>
            <a:r>
              <a:rPr lang="en-US" dirty="0" smtClean="0"/>
              <a:t>If a document requires the signature of person(s) not registered for electronic filing (settlement agreement with pro se party; witness’ affidavit) the filing party must confirm content of document is acceptable to all person(s) required to sign and original signatures must be obtained before filing of document.</a:t>
            </a:r>
          </a:p>
          <a:p>
            <a:r>
              <a:rPr lang="en-US" dirty="0" smtClean="0"/>
              <a:t>Filing party must redact original signature and e-file redacted version of document.  Document must indicate identity of each non-registered signatory in the form “s/Jane Doe”.  A certificate of service must be filed with document.</a:t>
            </a:r>
            <a:endParaRPr lang="en-US" dirty="0"/>
          </a:p>
        </p:txBody>
      </p:sp>
      <p:sp>
        <p:nvSpPr>
          <p:cNvPr id="2" name="Slide Number Placeholder 1"/>
          <p:cNvSpPr>
            <a:spLocks noGrp="1"/>
          </p:cNvSpPr>
          <p:nvPr>
            <p:ph type="sldNum" sz="quarter" idx="12"/>
          </p:nvPr>
        </p:nvSpPr>
        <p:spPr/>
        <p:txBody>
          <a:bodyPr/>
          <a:lstStyle/>
          <a:p>
            <a:pPr>
              <a:defRPr/>
            </a:pPr>
            <a:fld id="{63BC42B8-6E7B-4F1B-B442-7191C2E89930}" type="slidenum">
              <a:rPr lang="en-US" smtClean="0"/>
              <a:pPr>
                <a:defRPr/>
              </a:pPr>
              <a:t>22</a:t>
            </a:fld>
            <a:endParaRPr lang="en-US" dirty="0"/>
          </a:p>
        </p:txBody>
      </p:sp>
    </p:spTree>
    <p:extLst>
      <p:ext uri="{BB962C8B-B14F-4D97-AF65-F5344CB8AC3E}">
        <p14:creationId xmlns:p14="http://schemas.microsoft.com/office/powerpoint/2010/main" val="554660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0"/>
            <a:ext cx="8229600" cy="6172200"/>
          </a:xfrm>
        </p:spPr>
        <p:txBody>
          <a:bodyPr/>
          <a:lstStyle/>
          <a:p>
            <a:r>
              <a:rPr lang="en-US" dirty="0" smtClean="0"/>
              <a:t>The filing party must retain the original document until one year after the date judgment is final.</a:t>
            </a:r>
          </a:p>
          <a:p>
            <a:r>
              <a:rPr lang="en-US" dirty="0" smtClean="0"/>
              <a:t>The electronically  filed document as maintained on the court’s servers constitutes the official version of that record.   The court will not maintain a paper copy of the original document except as otherwise provided in the Rules. </a:t>
            </a:r>
          </a:p>
          <a:p>
            <a:r>
              <a:rPr lang="en-US" dirty="0" smtClean="0"/>
              <a:t>Any party or non-filing signatory who disputes authenticity of an electronically filed document or signatures on that document must file an objection within 14 days of receiving notice that the document has been filed.</a:t>
            </a:r>
            <a:endParaRPr lang="en-US" dirty="0"/>
          </a:p>
        </p:txBody>
      </p:sp>
      <p:sp>
        <p:nvSpPr>
          <p:cNvPr id="2" name="Slide Number Placeholder 1"/>
          <p:cNvSpPr>
            <a:spLocks noGrp="1"/>
          </p:cNvSpPr>
          <p:nvPr>
            <p:ph type="sldNum" sz="quarter" idx="12"/>
          </p:nvPr>
        </p:nvSpPr>
        <p:spPr/>
        <p:txBody>
          <a:bodyPr/>
          <a:lstStyle/>
          <a:p>
            <a:pPr>
              <a:defRPr/>
            </a:pPr>
            <a:fld id="{63BC42B8-6E7B-4F1B-B442-7191C2E89930}" type="slidenum">
              <a:rPr lang="en-US" smtClean="0"/>
              <a:pPr>
                <a:defRPr/>
              </a:pPr>
              <a:t>23</a:t>
            </a:fld>
            <a:endParaRPr lang="en-US" dirty="0"/>
          </a:p>
        </p:txBody>
      </p:sp>
    </p:spTree>
    <p:extLst>
      <p:ext uri="{BB962C8B-B14F-4D97-AF65-F5344CB8AC3E}">
        <p14:creationId xmlns:p14="http://schemas.microsoft.com/office/powerpoint/2010/main" val="41238292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smtClean="0"/>
              <a:t>RULE 16 PLAN</a:t>
            </a:r>
            <a:br>
              <a:rPr lang="en-US" sz="3200" dirty="0" smtClean="0"/>
            </a:br>
            <a:r>
              <a:rPr lang="en-US" sz="3200" dirty="0" smtClean="0"/>
              <a:t>(LOCAL RULE 26.2) </a:t>
            </a:r>
            <a:endParaRPr lang="en-US" sz="3200" dirty="0"/>
          </a:p>
        </p:txBody>
      </p:sp>
      <p:sp>
        <p:nvSpPr>
          <p:cNvPr id="3" name="Content Placeholder 2"/>
          <p:cNvSpPr>
            <a:spLocks noGrp="1"/>
          </p:cNvSpPr>
          <p:nvPr>
            <p:ph idx="1"/>
          </p:nvPr>
        </p:nvSpPr>
        <p:spPr>
          <a:xfrm>
            <a:off x="457200" y="1600200"/>
            <a:ext cx="7924800" cy="4708525"/>
          </a:xfrm>
        </p:spPr>
        <p:txBody>
          <a:bodyPr/>
          <a:lstStyle/>
          <a:p>
            <a:r>
              <a:rPr lang="en-US" dirty="0" smtClean="0"/>
              <a:t>The </a:t>
            </a:r>
            <a:r>
              <a:rPr lang="en-US" dirty="0"/>
              <a:t>parties must file a proposed discovery plan which meets the requirements of Fed.R.Civ.P.26(f).  The attorney for the plaintiff is responsible for arranging the meeting and filing the proposed discovery plan.</a:t>
            </a:r>
          </a:p>
          <a:p>
            <a:r>
              <a:rPr lang="en-US" dirty="0"/>
              <a:t>Judge - specific instructions can be found at </a:t>
            </a:r>
            <a:r>
              <a:rPr lang="en-US" dirty="0">
                <a:hlinkClick r:id="rId2"/>
              </a:rPr>
              <a:t>www.ilcd.uscourts.gov</a:t>
            </a:r>
            <a:r>
              <a:rPr lang="en-US" dirty="0"/>
              <a:t> under Local Rules. </a:t>
            </a:r>
          </a:p>
          <a:p>
            <a:pPr marL="136525" indent="0">
              <a:buNone/>
            </a:pPr>
            <a:endParaRPr lang="en-US" dirty="0"/>
          </a:p>
          <a:p>
            <a:pPr marL="904875" lvl="2" indent="0">
              <a:buNone/>
            </a:pPr>
            <a:endParaRPr lang="en-US" dirty="0"/>
          </a:p>
        </p:txBody>
      </p:sp>
      <p:sp>
        <p:nvSpPr>
          <p:cNvPr id="4" name="Slide Number Placeholder 3"/>
          <p:cNvSpPr>
            <a:spLocks noGrp="1"/>
          </p:cNvSpPr>
          <p:nvPr>
            <p:ph type="sldNum" sz="quarter" idx="12"/>
          </p:nvPr>
        </p:nvSpPr>
        <p:spPr/>
        <p:txBody>
          <a:bodyPr/>
          <a:lstStyle/>
          <a:p>
            <a:pPr>
              <a:defRPr/>
            </a:pPr>
            <a:fld id="{5DF965E4-C410-48BB-BEFF-C213A2BD45AF}" type="slidenum">
              <a:rPr lang="en-US" smtClean="0"/>
              <a:pPr>
                <a:defRPr/>
              </a:pPr>
              <a:t>24</a:t>
            </a:fld>
            <a:endParaRPr lang="en-US" dirty="0"/>
          </a:p>
        </p:txBody>
      </p:sp>
    </p:spTree>
    <p:extLst>
      <p:ext uri="{BB962C8B-B14F-4D97-AF65-F5344CB8AC3E}">
        <p14:creationId xmlns:p14="http://schemas.microsoft.com/office/powerpoint/2010/main" val="2889770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229600" cy="5699125"/>
          </a:xfrm>
        </p:spPr>
        <p:txBody>
          <a:bodyPr/>
          <a:lstStyle/>
          <a:p>
            <a:r>
              <a:rPr lang="en-US" dirty="0"/>
              <a:t>Be sure to check these specific rules to verify that you are in compliance with the Local Rules.</a:t>
            </a:r>
          </a:p>
          <a:p>
            <a:r>
              <a:rPr lang="en-US" dirty="0"/>
              <a:t>The proper event to e-file the proposed discovery plan can be found at the civil menu:other filings/other documents/</a:t>
            </a:r>
            <a:r>
              <a:rPr lang="en-US" i="1" dirty="0">
                <a:solidFill>
                  <a:srgbClr val="FFC000"/>
                </a:solidFill>
              </a:rPr>
              <a:t>Report of Rule 26(f) Planning Meeting</a:t>
            </a:r>
            <a:r>
              <a:rPr lang="en-US" dirty="0">
                <a:solidFill>
                  <a:srgbClr val="FFC000"/>
                </a:solidFill>
              </a:rPr>
              <a:t>. </a:t>
            </a:r>
            <a:r>
              <a:rPr lang="en-US" dirty="0"/>
              <a:t> </a:t>
            </a:r>
          </a:p>
          <a:p>
            <a:pPr marL="136525" indent="0">
              <a:buNone/>
            </a:pPr>
            <a:r>
              <a:rPr lang="en-US" dirty="0" smtClean="0"/>
              <a:t>  </a:t>
            </a:r>
          </a:p>
        </p:txBody>
      </p:sp>
      <p:sp>
        <p:nvSpPr>
          <p:cNvPr id="2" name="Slide Number Placeholder 1"/>
          <p:cNvSpPr>
            <a:spLocks noGrp="1"/>
          </p:cNvSpPr>
          <p:nvPr>
            <p:ph type="sldNum" sz="quarter" idx="12"/>
          </p:nvPr>
        </p:nvSpPr>
        <p:spPr/>
        <p:txBody>
          <a:bodyPr/>
          <a:lstStyle/>
          <a:p>
            <a:pPr>
              <a:defRPr/>
            </a:pPr>
            <a:fld id="{63BC42B8-6E7B-4F1B-B442-7191C2E89930}" type="slidenum">
              <a:rPr lang="en-US" smtClean="0"/>
              <a:pPr>
                <a:defRPr/>
              </a:pPr>
              <a:t>25</a:t>
            </a:fld>
            <a:endParaRPr lang="en-US" dirty="0"/>
          </a:p>
        </p:txBody>
      </p:sp>
    </p:spTree>
    <p:extLst>
      <p:ext uri="{BB962C8B-B14F-4D97-AF65-F5344CB8AC3E}">
        <p14:creationId xmlns:p14="http://schemas.microsoft.com/office/powerpoint/2010/main" val="3263470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PACER</a:t>
            </a:r>
            <a:endParaRPr lang="en-US" sz="3200" dirty="0"/>
          </a:p>
        </p:txBody>
      </p:sp>
      <p:sp>
        <p:nvSpPr>
          <p:cNvPr id="3" name="Content Placeholder 2"/>
          <p:cNvSpPr>
            <a:spLocks noGrp="1"/>
          </p:cNvSpPr>
          <p:nvPr>
            <p:ph idx="1"/>
          </p:nvPr>
        </p:nvSpPr>
        <p:spPr>
          <a:xfrm>
            <a:off x="457200" y="1295400"/>
            <a:ext cx="8229600" cy="5013325"/>
          </a:xfrm>
        </p:spPr>
        <p:txBody>
          <a:bodyPr/>
          <a:lstStyle/>
          <a:p>
            <a:r>
              <a:rPr lang="en-US" dirty="0" smtClean="0"/>
              <a:t>CM/ECF  and PACER login screens are very similar in appearance which can lead to confusion on which login and password to enter.</a:t>
            </a:r>
          </a:p>
          <a:p>
            <a:r>
              <a:rPr lang="en-US" dirty="0" smtClean="0"/>
              <a:t>When </a:t>
            </a:r>
            <a:r>
              <a:rPr lang="en-US" dirty="0" smtClean="0">
                <a:solidFill>
                  <a:srgbClr val="FFC000"/>
                </a:solidFill>
              </a:rPr>
              <a:t>FILING</a:t>
            </a:r>
            <a:r>
              <a:rPr lang="en-US" dirty="0" smtClean="0"/>
              <a:t> a document,  the court provided CM/ECF login  and password should be used.</a:t>
            </a:r>
          </a:p>
          <a:p>
            <a:r>
              <a:rPr lang="en-US" dirty="0" smtClean="0"/>
              <a:t>When attempting to </a:t>
            </a:r>
            <a:r>
              <a:rPr lang="en-US" dirty="0" smtClean="0">
                <a:solidFill>
                  <a:srgbClr val="FFC000"/>
                </a:solidFill>
              </a:rPr>
              <a:t>VIEW </a:t>
            </a:r>
            <a:r>
              <a:rPr lang="en-US" dirty="0" smtClean="0"/>
              <a:t>a document or docket sheet, even from the CM/ECF screen, a login screen will appear.  </a:t>
            </a:r>
            <a:r>
              <a:rPr lang="en-US" i="1" dirty="0" smtClean="0"/>
              <a:t>You must enter your PACER login and password to view documents. </a:t>
            </a:r>
            <a:endParaRPr lang="en-US" i="1" dirty="0">
              <a:solidFill>
                <a:srgbClr val="FFC000"/>
              </a:solidFill>
            </a:endParaRPr>
          </a:p>
        </p:txBody>
      </p:sp>
      <p:sp>
        <p:nvSpPr>
          <p:cNvPr id="4" name="Slide Number Placeholder 3"/>
          <p:cNvSpPr>
            <a:spLocks noGrp="1"/>
          </p:cNvSpPr>
          <p:nvPr>
            <p:ph type="sldNum" sz="quarter" idx="12"/>
          </p:nvPr>
        </p:nvSpPr>
        <p:spPr/>
        <p:txBody>
          <a:bodyPr/>
          <a:lstStyle/>
          <a:p>
            <a:pPr>
              <a:defRPr/>
            </a:pPr>
            <a:fld id="{5DF965E4-C410-48BB-BEFF-C213A2BD45AF}" type="slidenum">
              <a:rPr lang="en-US" smtClean="0"/>
              <a:pPr>
                <a:defRPr/>
              </a:pPr>
              <a:t>26</a:t>
            </a:fld>
            <a:endParaRPr lang="en-US" dirty="0"/>
          </a:p>
        </p:txBody>
      </p:sp>
    </p:spTree>
    <p:extLst>
      <p:ext uri="{BB962C8B-B14F-4D97-AF65-F5344CB8AC3E}">
        <p14:creationId xmlns:p14="http://schemas.microsoft.com/office/powerpoint/2010/main" val="1186071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229600" cy="6172200"/>
          </a:xfrm>
        </p:spPr>
        <p:txBody>
          <a:bodyPr/>
          <a:lstStyle/>
          <a:p>
            <a:r>
              <a:rPr lang="en-US" dirty="0" smtClean="0"/>
              <a:t>Occasionally when attempting to view a document from the NEF, a login screen appears prompting for the PACER login/password, even though the user has not received their “free look”.   Possible reasons include: </a:t>
            </a:r>
          </a:p>
          <a:p>
            <a:pPr lvl="1"/>
            <a:r>
              <a:rPr lang="en-US" dirty="0" smtClean="0"/>
              <a:t>The link has been double clicked, instead of single clicked.  If the link is double clicked, a PACER login screen appears and the user must enter their login/password and will be charged.</a:t>
            </a:r>
          </a:p>
          <a:p>
            <a:pPr lvl="1"/>
            <a:r>
              <a:rPr lang="en-US" dirty="0" smtClean="0"/>
              <a:t>A firewall is enabled which blocks pop ups.   This will cause a PACER login screen to appear.  EVERY TIME the user clicks a link on an NEF, a login/password will be required, and the user will be charged.</a:t>
            </a:r>
          </a:p>
          <a:p>
            <a:pPr lvl="1"/>
            <a:r>
              <a:rPr lang="en-US" dirty="0" smtClean="0"/>
              <a:t>The NEF is more than 14 days old.  </a:t>
            </a:r>
            <a:endParaRPr lang="en-US" dirty="0"/>
          </a:p>
        </p:txBody>
      </p:sp>
      <p:sp>
        <p:nvSpPr>
          <p:cNvPr id="2" name="Slide Number Placeholder 1"/>
          <p:cNvSpPr>
            <a:spLocks noGrp="1"/>
          </p:cNvSpPr>
          <p:nvPr>
            <p:ph type="sldNum" sz="quarter" idx="12"/>
          </p:nvPr>
        </p:nvSpPr>
        <p:spPr/>
        <p:txBody>
          <a:bodyPr/>
          <a:lstStyle/>
          <a:p>
            <a:pPr>
              <a:defRPr/>
            </a:pPr>
            <a:fld id="{63BC42B8-6E7B-4F1B-B442-7191C2E89930}" type="slidenum">
              <a:rPr lang="en-US" smtClean="0"/>
              <a:pPr>
                <a:defRPr/>
              </a:pPr>
              <a:t>27</a:t>
            </a:fld>
            <a:endParaRPr lang="en-US" dirty="0"/>
          </a:p>
        </p:txBody>
      </p:sp>
    </p:spTree>
    <p:extLst>
      <p:ext uri="{BB962C8B-B14F-4D97-AF65-F5344CB8AC3E}">
        <p14:creationId xmlns:p14="http://schemas.microsoft.com/office/powerpoint/2010/main" val="2725499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12" y="443552"/>
            <a:ext cx="8305800" cy="685800"/>
          </a:xfrm>
        </p:spPr>
        <p:txBody>
          <a:bodyPr/>
          <a:lstStyle/>
          <a:p>
            <a:pPr eaLnBrk="1" fontAlgn="auto" hangingPunct="1">
              <a:spcAft>
                <a:spcPts val="0"/>
              </a:spcAft>
              <a:defRPr/>
            </a:pPr>
            <a:r>
              <a:rPr lang="en-US" sz="4000" dirty="0"/>
              <a:t> </a:t>
            </a:r>
            <a:r>
              <a:rPr lang="en-US" sz="4000" dirty="0" smtClean="0"/>
              <a:t>   </a:t>
            </a:r>
            <a:r>
              <a:rPr lang="en-US" sz="3200" dirty="0" smtClean="0"/>
              <a:t>ADDITIONAL INFORMATION</a:t>
            </a:r>
            <a:endParaRPr lang="en-US" sz="3200" dirty="0"/>
          </a:p>
        </p:txBody>
      </p:sp>
      <p:sp>
        <p:nvSpPr>
          <p:cNvPr id="12291" name="Text Placeholder 2"/>
          <p:cNvSpPr>
            <a:spLocks noGrp="1"/>
          </p:cNvSpPr>
          <p:nvPr>
            <p:ph type="body" idx="1"/>
          </p:nvPr>
        </p:nvSpPr>
        <p:spPr>
          <a:xfrm>
            <a:off x="762000" y="1524000"/>
            <a:ext cx="7086600" cy="3505200"/>
          </a:xfrm>
        </p:spPr>
        <p:txBody>
          <a:bodyPr/>
          <a:lstStyle/>
          <a:p>
            <a:pPr marL="415925" indent="-342900" eaLnBrk="1" hangingPunct="1">
              <a:buFont typeface="Arial" charset="0"/>
              <a:buChar char="•"/>
            </a:pPr>
            <a:r>
              <a:rPr lang="en-US" sz="2800" dirty="0" smtClean="0"/>
              <a:t>Electronic notification is dependent on diligent maintenance of an attorney’s account.  </a:t>
            </a:r>
          </a:p>
          <a:p>
            <a:pPr marL="415925" indent="-342900" eaLnBrk="1" hangingPunct="1">
              <a:buFont typeface="Arial" charset="0"/>
              <a:buChar char="•"/>
            </a:pPr>
            <a:r>
              <a:rPr lang="en-US" sz="2800" dirty="0" smtClean="0"/>
              <a:t>How to update email addresses</a:t>
            </a:r>
          </a:p>
          <a:p>
            <a:pPr marL="415925" indent="-342900" eaLnBrk="1" hangingPunct="1">
              <a:buFont typeface="Arial" charset="0"/>
              <a:buChar char="•"/>
            </a:pPr>
            <a:r>
              <a:rPr lang="en-US" sz="2800" dirty="0" smtClean="0"/>
              <a:t>How to change passwords</a:t>
            </a:r>
          </a:p>
          <a:p>
            <a:pPr marL="73025" eaLnBrk="1" hangingPunct="1"/>
            <a:endParaRPr lang="en-US" sz="2800" dirty="0" smtClean="0"/>
          </a:p>
        </p:txBody>
      </p:sp>
      <p:sp>
        <p:nvSpPr>
          <p:cNvPr id="3" name="Slide Number Placeholder 2"/>
          <p:cNvSpPr>
            <a:spLocks noGrp="1"/>
          </p:cNvSpPr>
          <p:nvPr>
            <p:ph type="sldNum" sz="quarter" idx="12"/>
          </p:nvPr>
        </p:nvSpPr>
        <p:spPr/>
        <p:txBody>
          <a:bodyPr/>
          <a:lstStyle/>
          <a:p>
            <a:pPr>
              <a:defRPr/>
            </a:pPr>
            <a:fld id="{93036574-6455-408B-877A-6C6B7879A0F7}"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3036574-6455-408B-877A-6C6B7879A0F7}" type="slidenum">
              <a:rPr lang="en-US" smtClean="0"/>
              <a:pPr>
                <a:defRPr/>
              </a:pPr>
              <a:t>29</a:t>
            </a:fld>
            <a:endParaRPr lang="en-US" dirty="0"/>
          </a:p>
        </p:txBody>
      </p:sp>
      <p:sp>
        <p:nvSpPr>
          <p:cNvPr id="3" name="Text Placeholder 2"/>
          <p:cNvSpPr>
            <a:spLocks noGrp="1"/>
          </p:cNvSpPr>
          <p:nvPr>
            <p:ph type="body" idx="4294967295"/>
          </p:nvPr>
        </p:nvSpPr>
        <p:spPr>
          <a:xfrm>
            <a:off x="0" y="228600"/>
            <a:ext cx="9067800" cy="6781800"/>
          </a:xfrm>
        </p:spPr>
        <p:txBody>
          <a:bodyPr/>
          <a:lstStyle/>
          <a:p>
            <a:pPr marL="136525" indent="0">
              <a:buNone/>
            </a:pPr>
            <a:r>
              <a:rPr lang="en-US" dirty="0" smtClean="0"/>
              <a:t>To </a:t>
            </a:r>
            <a:r>
              <a:rPr lang="en-US" dirty="0"/>
              <a:t>change your </a:t>
            </a:r>
            <a:r>
              <a:rPr lang="en-US" dirty="0" smtClean="0"/>
              <a:t>e-mail addresses:</a:t>
            </a:r>
            <a:endParaRPr lang="en-US" dirty="0"/>
          </a:p>
          <a:p>
            <a:pPr lvl="1"/>
            <a:r>
              <a:rPr lang="en-US" dirty="0"/>
              <a:t>Log onto the CM/ECF system.</a:t>
            </a:r>
          </a:p>
          <a:p>
            <a:pPr lvl="1"/>
            <a:r>
              <a:rPr lang="en-US" dirty="0"/>
              <a:t>Click on Utilities/Your </a:t>
            </a:r>
            <a:r>
              <a:rPr lang="en-US" dirty="0" smtClean="0"/>
              <a:t>Account/Maintain Your </a:t>
            </a:r>
            <a:r>
              <a:rPr lang="en-US" dirty="0"/>
              <a:t>Account.</a:t>
            </a:r>
          </a:p>
          <a:p>
            <a:pPr lvl="1"/>
            <a:r>
              <a:rPr lang="en-US" dirty="0"/>
              <a:t>Click on </a:t>
            </a:r>
            <a:r>
              <a:rPr lang="en-US" dirty="0" smtClean="0"/>
              <a:t>Email information </a:t>
            </a:r>
            <a:r>
              <a:rPr lang="en-US" dirty="0"/>
              <a:t>button at the bottom of the screen.</a:t>
            </a:r>
          </a:p>
          <a:p>
            <a:pPr lvl="1"/>
            <a:r>
              <a:rPr lang="en-US" dirty="0" smtClean="0"/>
              <a:t>E-mail information for your account will be displayed. Update your e-mail addresses as appropriate; a primary e-mail address must be added before you can enter secondary e-mail addresses. </a:t>
            </a:r>
            <a:endParaRPr lang="en-US" dirty="0"/>
          </a:p>
          <a:p>
            <a:pPr lvl="1"/>
            <a:r>
              <a:rPr lang="en-US" dirty="0" smtClean="0"/>
              <a:t>NEF configuration options can also be made on this screen; Make any necessary additions/changes.</a:t>
            </a:r>
          </a:p>
          <a:p>
            <a:pPr lvl="1"/>
            <a:r>
              <a:rPr lang="en-US" dirty="0" smtClean="0"/>
              <a:t>Click </a:t>
            </a:r>
            <a:r>
              <a:rPr lang="en-US" dirty="0"/>
              <a:t>on Return to </a:t>
            </a:r>
            <a:r>
              <a:rPr lang="en-US" dirty="0" smtClean="0"/>
              <a:t>Person Information Screen button located on the left side of your screen.</a:t>
            </a:r>
            <a:endParaRPr lang="en-US" dirty="0"/>
          </a:p>
          <a:p>
            <a:pPr lvl="1"/>
            <a:r>
              <a:rPr lang="en-US" dirty="0" smtClean="0"/>
              <a:t>Click Submit button located at the bottom left of your screen </a:t>
            </a:r>
            <a:r>
              <a:rPr lang="en-US" dirty="0"/>
              <a:t>to complete transaction. </a:t>
            </a:r>
          </a:p>
          <a:p>
            <a:pPr lvl="1"/>
            <a:r>
              <a:rPr lang="en-US" dirty="0"/>
              <a:t>Verification of successful transaction screen appears.</a:t>
            </a:r>
          </a:p>
          <a:p>
            <a:pPr marL="136525" indent="0">
              <a:buNone/>
            </a:pPr>
            <a:endParaRPr lang="en-US" dirty="0"/>
          </a:p>
        </p:txBody>
      </p:sp>
    </p:spTree>
    <p:extLst>
      <p:ext uri="{BB962C8B-B14F-4D97-AF65-F5344CB8AC3E}">
        <p14:creationId xmlns:p14="http://schemas.microsoft.com/office/powerpoint/2010/main" val="1835831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4294967295"/>
          </p:nvPr>
        </p:nvSpPr>
        <p:spPr>
          <a:xfrm>
            <a:off x="0" y="381000"/>
            <a:ext cx="8229600" cy="6553200"/>
          </a:xfrm>
        </p:spPr>
        <p:txBody>
          <a:bodyPr/>
          <a:lstStyle/>
          <a:p>
            <a:pPr eaLnBrk="1" hangingPunct="1"/>
            <a:r>
              <a:rPr lang="en-US" dirty="0" smtClean="0"/>
              <a:t>Central District of Illinois website  is an interactive tool providing information  specific to the Court, information on additions to the system and answers to frequently asked questions </a:t>
            </a:r>
          </a:p>
          <a:p>
            <a:pPr eaLnBrk="1" hangingPunct="1"/>
            <a:r>
              <a:rPr lang="en-US" dirty="0" smtClean="0"/>
              <a:t>Link especially “for Attorneys”</a:t>
            </a:r>
          </a:p>
          <a:p>
            <a:pPr eaLnBrk="1" hangingPunct="1"/>
            <a:r>
              <a:rPr lang="en-US" dirty="0" smtClean="0"/>
              <a:t>Link to Electronic Case Filing </a:t>
            </a:r>
          </a:p>
          <a:p>
            <a:pPr eaLnBrk="1" hangingPunct="1"/>
            <a:r>
              <a:rPr lang="en-US" dirty="0" smtClean="0"/>
              <a:t>Link to Local Rules</a:t>
            </a:r>
          </a:p>
          <a:p>
            <a:pPr eaLnBrk="1" hangingPunct="1"/>
            <a:r>
              <a:rPr lang="en-US" dirty="0" smtClean="0"/>
              <a:t>Link to AO forms</a:t>
            </a:r>
          </a:p>
          <a:p>
            <a:pPr eaLnBrk="1" hangingPunct="1"/>
            <a:r>
              <a:rPr lang="en-US" dirty="0" smtClean="0"/>
              <a:t>Directory of Judges</a:t>
            </a:r>
          </a:p>
          <a:p>
            <a:pPr eaLnBrk="1" hangingPunct="1"/>
            <a:r>
              <a:rPr lang="en-US" dirty="0" smtClean="0"/>
              <a:t>Directory of Clerk’s Office locations and email addresses</a:t>
            </a:r>
          </a:p>
          <a:p>
            <a:pPr eaLnBrk="1" hangingPunct="1"/>
            <a:r>
              <a:rPr lang="en-US" dirty="0" smtClean="0"/>
              <a:t>Link to training modules for CM/ECF</a:t>
            </a:r>
          </a:p>
        </p:txBody>
      </p:sp>
      <p:sp>
        <p:nvSpPr>
          <p:cNvPr id="2" name="Slide Number Placeholder 1"/>
          <p:cNvSpPr>
            <a:spLocks noGrp="1"/>
          </p:cNvSpPr>
          <p:nvPr>
            <p:ph type="sldNum" sz="quarter" idx="12"/>
          </p:nvPr>
        </p:nvSpPr>
        <p:spPr/>
        <p:txBody>
          <a:bodyPr/>
          <a:lstStyle/>
          <a:p>
            <a:pPr>
              <a:defRPr/>
            </a:pPr>
            <a:fld id="{63BC42B8-6E7B-4F1B-B442-7191C2E89930}"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eaLnBrk="1" fontAlgn="auto" hangingPunct="1">
              <a:spcAft>
                <a:spcPts val="0"/>
              </a:spcAft>
              <a:defRPr/>
            </a:pPr>
            <a:r>
              <a:rPr lang="en-US" sz="3200" dirty="0" smtClean="0"/>
              <a:t>UPDATING E-MAIL ADDRESSES</a:t>
            </a:r>
            <a:endParaRPr lang="en-US" sz="3200" dirty="0"/>
          </a:p>
        </p:txBody>
      </p:sp>
      <p:pic>
        <p:nvPicPr>
          <p:cNvPr id="143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143000"/>
            <a:ext cx="8305800" cy="5562600"/>
          </a:xfrm>
        </p:spPr>
      </p:pic>
      <p:cxnSp>
        <p:nvCxnSpPr>
          <p:cNvPr id="10" name="Straight Arrow Connector 9"/>
          <p:cNvCxnSpPr/>
          <p:nvPr/>
        </p:nvCxnSpPr>
        <p:spPr>
          <a:xfrm flipH="1">
            <a:off x="5943600" y="3048000"/>
            <a:ext cx="17526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341" name="TextBox 11"/>
          <p:cNvSpPr txBox="1">
            <a:spLocks noChangeArrowheads="1"/>
          </p:cNvSpPr>
          <p:nvPr/>
        </p:nvSpPr>
        <p:spPr bwMode="auto">
          <a:xfrm>
            <a:off x="6096000" y="3048000"/>
            <a:ext cx="160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pPr eaLnBrk="1" hangingPunct="1"/>
            <a:r>
              <a:rPr lang="en-US" sz="1400" dirty="0">
                <a:solidFill>
                  <a:srgbClr val="FF0000"/>
                </a:solidFill>
              </a:rPr>
              <a:t>Click here</a:t>
            </a:r>
          </a:p>
        </p:txBody>
      </p:sp>
      <p:sp>
        <p:nvSpPr>
          <p:cNvPr id="3" name="Slide Number Placeholder 2"/>
          <p:cNvSpPr>
            <a:spLocks noGrp="1"/>
          </p:cNvSpPr>
          <p:nvPr>
            <p:ph type="sldNum" sz="quarter" idx="12"/>
          </p:nvPr>
        </p:nvSpPr>
        <p:spPr/>
        <p:txBody>
          <a:bodyPr/>
          <a:lstStyle/>
          <a:p>
            <a:pPr>
              <a:defRPr/>
            </a:pPr>
            <a:fld id="{5DF965E4-C410-48BB-BEFF-C213A2BD45AF}"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838200" y="762000"/>
            <a:ext cx="7581900" cy="5791200"/>
          </a:xfrm>
        </p:spPr>
      </p:pic>
      <p:cxnSp>
        <p:nvCxnSpPr>
          <p:cNvPr id="6" name="Straight Arrow Connector 5"/>
          <p:cNvCxnSpPr/>
          <p:nvPr/>
        </p:nvCxnSpPr>
        <p:spPr>
          <a:xfrm>
            <a:off x="0" y="5676900"/>
            <a:ext cx="838200"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365" name="TextBox 6"/>
          <p:cNvSpPr txBox="1">
            <a:spLocks noChangeArrowheads="1"/>
          </p:cNvSpPr>
          <p:nvPr/>
        </p:nvSpPr>
        <p:spPr bwMode="auto">
          <a:xfrm>
            <a:off x="0" y="52578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pPr eaLnBrk="1" hangingPunct="1"/>
            <a:r>
              <a:rPr lang="en-US" dirty="0">
                <a:solidFill>
                  <a:srgbClr val="FF0000"/>
                </a:solidFill>
              </a:rPr>
              <a:t>Click here</a:t>
            </a:r>
          </a:p>
        </p:txBody>
      </p:sp>
      <p:sp>
        <p:nvSpPr>
          <p:cNvPr id="2" name="Slide Number Placeholder 1"/>
          <p:cNvSpPr>
            <a:spLocks noGrp="1"/>
          </p:cNvSpPr>
          <p:nvPr>
            <p:ph type="sldNum" sz="quarter" idx="12"/>
          </p:nvPr>
        </p:nvSpPr>
        <p:spPr/>
        <p:txBody>
          <a:bodyPr/>
          <a:lstStyle/>
          <a:p>
            <a:pPr>
              <a:defRPr/>
            </a:pPr>
            <a:fld id="{63BC42B8-6E7B-4F1B-B442-7191C2E89930}"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2400" y="762000"/>
            <a:ext cx="8610600" cy="5257800"/>
          </a:xfrm>
        </p:spPr>
      </p:pic>
      <p:sp>
        <p:nvSpPr>
          <p:cNvPr id="16388" name="TextBox 4"/>
          <p:cNvSpPr txBox="1">
            <a:spLocks noChangeArrowheads="1"/>
          </p:cNvSpPr>
          <p:nvPr/>
        </p:nvSpPr>
        <p:spPr bwMode="auto">
          <a:xfrm>
            <a:off x="4648200" y="3048000"/>
            <a:ext cx="3429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pPr eaLnBrk="1" hangingPunct="1"/>
            <a:r>
              <a:rPr lang="en-US" dirty="0">
                <a:solidFill>
                  <a:srgbClr val="FF0000"/>
                </a:solidFill>
              </a:rPr>
              <a:t>This is the screen that will appear.   To view NEF options, click on the link to the primary email address.  If you do not have a primary email address listed, you cannot add secondary email addresses. </a:t>
            </a:r>
          </a:p>
        </p:txBody>
      </p:sp>
      <p:cxnSp>
        <p:nvCxnSpPr>
          <p:cNvPr id="7" name="Straight Arrow Connector 6"/>
          <p:cNvCxnSpPr/>
          <p:nvPr/>
        </p:nvCxnSpPr>
        <p:spPr>
          <a:xfrm flipH="1">
            <a:off x="2819400" y="2743200"/>
            <a:ext cx="1371600" cy="0"/>
          </a:xfrm>
          <a:prstGeom prst="straightConnector1">
            <a:avLst/>
          </a:prstGeom>
          <a:ln>
            <a:solidFill>
              <a:srgbClr val="FF0000"/>
            </a:solidFill>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2" name="Slide Number Placeholder 1"/>
          <p:cNvSpPr>
            <a:spLocks noGrp="1"/>
          </p:cNvSpPr>
          <p:nvPr>
            <p:ph type="sldNum" sz="quarter" idx="12"/>
          </p:nvPr>
        </p:nvSpPr>
        <p:spPr/>
        <p:txBody>
          <a:bodyPr/>
          <a:lstStyle/>
          <a:p>
            <a:pPr>
              <a:defRPr/>
            </a:pPr>
            <a:fld id="{63BC42B8-6E7B-4F1B-B442-7191C2E89930}"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81000" y="876300"/>
            <a:ext cx="8458200" cy="5715000"/>
          </a:xfrm>
        </p:spPr>
      </p:pic>
      <p:sp>
        <p:nvSpPr>
          <p:cNvPr id="17412" name="TextBox 6"/>
          <p:cNvSpPr txBox="1">
            <a:spLocks noChangeArrowheads="1"/>
          </p:cNvSpPr>
          <p:nvPr/>
        </p:nvSpPr>
        <p:spPr bwMode="auto">
          <a:xfrm>
            <a:off x="685800" y="3733800"/>
            <a:ext cx="2895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pPr eaLnBrk="1" hangingPunct="1"/>
            <a:r>
              <a:rPr lang="en-US" dirty="0">
                <a:solidFill>
                  <a:srgbClr val="FF0000"/>
                </a:solidFill>
              </a:rPr>
              <a:t>The screen to your right will allow you to configure your NEF Appearance.    You can also add additional cases that you would like to receive notice on.</a:t>
            </a:r>
          </a:p>
        </p:txBody>
      </p:sp>
      <p:cxnSp>
        <p:nvCxnSpPr>
          <p:cNvPr id="9" name="Straight Arrow Connector 8"/>
          <p:cNvCxnSpPr/>
          <p:nvPr/>
        </p:nvCxnSpPr>
        <p:spPr>
          <a:xfrm>
            <a:off x="685800" y="3505200"/>
            <a:ext cx="2667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63BC42B8-6E7B-4F1B-B442-7191C2E89930}"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037"/>
          </a:xfrm>
        </p:spPr>
        <p:txBody>
          <a:bodyPr>
            <a:normAutofit fontScale="90000"/>
          </a:bodyPr>
          <a:lstStyle/>
          <a:p>
            <a:pPr eaLnBrk="1" fontAlgn="auto" hangingPunct="1">
              <a:spcAft>
                <a:spcPts val="0"/>
              </a:spcAft>
              <a:defRPr/>
            </a:pPr>
            <a:endParaRPr lang="en-US" dirty="0"/>
          </a:p>
        </p:txBody>
      </p:sp>
      <p:pic>
        <p:nvPicPr>
          <p:cNvPr id="1843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609600"/>
            <a:ext cx="8229600" cy="5715000"/>
          </a:xfrm>
        </p:spPr>
      </p:pic>
      <p:sp>
        <p:nvSpPr>
          <p:cNvPr id="18436" name="TextBox 4"/>
          <p:cNvSpPr txBox="1">
            <a:spLocks noChangeArrowheads="1"/>
          </p:cNvSpPr>
          <p:nvPr/>
        </p:nvSpPr>
        <p:spPr bwMode="auto">
          <a:xfrm>
            <a:off x="685800" y="3886200"/>
            <a:ext cx="2895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pPr eaLnBrk="1" hangingPunct="1"/>
            <a:r>
              <a:rPr lang="en-US" dirty="0">
                <a:solidFill>
                  <a:srgbClr val="FF0000"/>
                </a:solidFill>
              </a:rPr>
              <a:t>IMPORTANT:   You MUST hit the “return to Person Information Screen” above when you have made the appropriate selections to the configuration options.</a:t>
            </a:r>
          </a:p>
        </p:txBody>
      </p:sp>
      <p:cxnSp>
        <p:nvCxnSpPr>
          <p:cNvPr id="7" name="Straight Arrow Connector 6"/>
          <p:cNvCxnSpPr/>
          <p:nvPr/>
        </p:nvCxnSpPr>
        <p:spPr>
          <a:xfrm flipH="1" flipV="1">
            <a:off x="2133600" y="3429000"/>
            <a:ext cx="914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5DF965E4-C410-48BB-BEFF-C213A2BD45AF}"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304800"/>
            <a:ext cx="8534400" cy="6400800"/>
          </a:xfrm>
        </p:spPr>
      </p:pic>
      <p:sp>
        <p:nvSpPr>
          <p:cNvPr id="19459" name="TextBox 5"/>
          <p:cNvSpPr txBox="1">
            <a:spLocks noChangeArrowheads="1"/>
          </p:cNvSpPr>
          <p:nvPr/>
        </p:nvSpPr>
        <p:spPr bwMode="auto">
          <a:xfrm>
            <a:off x="2209800" y="6019800"/>
            <a:ext cx="5105400" cy="923925"/>
          </a:xfrm>
          <a:prstGeom prst="rect">
            <a:avLst/>
          </a:prstGeom>
          <a:solidFill>
            <a:srgbClr val="FFFF00"/>
          </a:solidFill>
          <a:ln w="28575">
            <a:solidFill>
              <a:schemeClr val="bg1"/>
            </a:solidFill>
            <a:miter lim="800000"/>
            <a:headEnd/>
            <a:tailEnd/>
          </a:ln>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pPr eaLnBrk="1" hangingPunct="1"/>
            <a:r>
              <a:rPr lang="en-US" dirty="0">
                <a:solidFill>
                  <a:srgbClr val="FF0000"/>
                </a:solidFill>
              </a:rPr>
              <a:t>IMPORTANT:   After you have made all necessary changes, you MUST hit the submit button or the changes will not be saved.</a:t>
            </a:r>
          </a:p>
        </p:txBody>
      </p:sp>
      <p:cxnSp>
        <p:nvCxnSpPr>
          <p:cNvPr id="10" name="Straight Arrow Connector 9"/>
          <p:cNvCxnSpPr/>
          <p:nvPr/>
        </p:nvCxnSpPr>
        <p:spPr>
          <a:xfrm flipH="1" flipV="1">
            <a:off x="1219200" y="6400800"/>
            <a:ext cx="9906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5DF965E4-C410-48BB-BEFF-C213A2BD45AF}"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62000" y="1219200"/>
            <a:ext cx="7848600" cy="5029200"/>
          </a:xfrm>
        </p:spPr>
      </p:pic>
      <p:sp>
        <p:nvSpPr>
          <p:cNvPr id="6" name="TextBox 5"/>
          <p:cNvSpPr txBox="1"/>
          <p:nvPr/>
        </p:nvSpPr>
        <p:spPr>
          <a:xfrm>
            <a:off x="2743200" y="3581400"/>
            <a:ext cx="4343400" cy="1200150"/>
          </a:xfrm>
          <a:prstGeom prst="rect">
            <a:avLst/>
          </a:prstGeom>
          <a:solidFill>
            <a:srgbClr val="FFFF00"/>
          </a:solidFill>
          <a:ln w="28575">
            <a:solidFill>
              <a:schemeClr val="bg1">
                <a:lumMod val="75000"/>
                <a:lumOff val="25000"/>
              </a:schemeClr>
            </a:solidFill>
          </a:ln>
        </p:spPr>
        <p:txBody>
          <a:bodyPr>
            <a:spAutoFit/>
          </a:bodyPr>
          <a:lstStyle/>
          <a:p>
            <a:pPr fontAlgn="auto">
              <a:spcBef>
                <a:spcPts val="0"/>
              </a:spcBef>
              <a:spcAft>
                <a:spcPts val="0"/>
              </a:spcAft>
              <a:defRPr/>
            </a:pPr>
            <a:r>
              <a:rPr lang="en-US" dirty="0">
                <a:solidFill>
                  <a:srgbClr val="FF0000"/>
                </a:solidFill>
                <a:latin typeface="+mn-lt"/>
              </a:rPr>
              <a:t>A SECOND SUBMIT SCREEN APPEARS.   BE SURE TO HIT SUBMIT TO SAVE THE CHANGES TO YOUR ACCOUNT. </a:t>
            </a:r>
          </a:p>
        </p:txBody>
      </p:sp>
      <p:cxnSp>
        <p:nvCxnSpPr>
          <p:cNvPr id="8" name="Straight Arrow Connector 7"/>
          <p:cNvCxnSpPr/>
          <p:nvPr/>
        </p:nvCxnSpPr>
        <p:spPr>
          <a:xfrm flipV="1">
            <a:off x="1219200" y="3886200"/>
            <a:ext cx="0" cy="1219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63BC42B8-6E7B-4F1B-B442-7191C2E89930}"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09600" y="631209"/>
            <a:ext cx="8153400" cy="6248400"/>
          </a:xfrm>
        </p:spPr>
      </p:pic>
      <p:sp>
        <p:nvSpPr>
          <p:cNvPr id="21508" name="TextBox 4"/>
          <p:cNvSpPr txBox="1">
            <a:spLocks noChangeArrowheads="1"/>
          </p:cNvSpPr>
          <p:nvPr/>
        </p:nvSpPr>
        <p:spPr bwMode="auto">
          <a:xfrm>
            <a:off x="990600" y="5181600"/>
            <a:ext cx="601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pPr eaLnBrk="1" hangingPunct="1"/>
            <a:r>
              <a:rPr lang="en-US" dirty="0">
                <a:solidFill>
                  <a:srgbClr val="FF0000"/>
                </a:solidFill>
              </a:rPr>
              <a:t>This is your final screen.   If you have completed the transaction successfully you will see this screen.    </a:t>
            </a:r>
          </a:p>
        </p:txBody>
      </p:sp>
      <p:sp>
        <p:nvSpPr>
          <p:cNvPr id="2" name="Slide Number Placeholder 1"/>
          <p:cNvSpPr>
            <a:spLocks noGrp="1"/>
          </p:cNvSpPr>
          <p:nvPr>
            <p:ph type="sldNum" sz="quarter" idx="12"/>
          </p:nvPr>
        </p:nvSpPr>
        <p:spPr/>
        <p:txBody>
          <a:bodyPr/>
          <a:lstStyle/>
          <a:p>
            <a:pPr>
              <a:defRPr/>
            </a:pPr>
            <a:fld id="{63BC42B8-6E7B-4F1B-B442-7191C2E89930}"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PASSWORDS</a:t>
            </a:r>
            <a:br>
              <a:rPr lang="en-US" sz="3200" dirty="0" smtClean="0"/>
            </a:br>
            <a:r>
              <a:rPr lang="en-US" sz="3200" dirty="0" smtClean="0"/>
              <a:t>(Local Rule 5.6) </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Each attorney admitted to practice in the Central District of Illinois will obtain a CM/ECF login and password.   </a:t>
            </a:r>
          </a:p>
          <a:p>
            <a:r>
              <a:rPr lang="en-US" dirty="0"/>
              <a:t>Use of </a:t>
            </a:r>
            <a:r>
              <a:rPr lang="en-US" dirty="0" smtClean="0"/>
              <a:t>this  </a:t>
            </a:r>
            <a:r>
              <a:rPr lang="en-US" dirty="0"/>
              <a:t>login and password for electronic filing constitutes the same force and effect as the filer’s signature </a:t>
            </a:r>
            <a:r>
              <a:rPr lang="en-US" dirty="0" smtClean="0"/>
              <a:t> (See Local Rule 11.4).</a:t>
            </a:r>
          </a:p>
          <a:p>
            <a:r>
              <a:rPr lang="en-US" dirty="0" smtClean="0"/>
              <a:t>It is the attorney’s responsibility to keep this password secure.</a:t>
            </a:r>
          </a:p>
          <a:p>
            <a:r>
              <a:rPr lang="en-US" dirty="0" smtClean="0"/>
              <a:t>It is recommended that attorneys change their passwords occasionally to maintain security of their signature. </a:t>
            </a:r>
            <a:endParaRPr lang="en-US" dirty="0"/>
          </a:p>
        </p:txBody>
      </p:sp>
      <p:sp>
        <p:nvSpPr>
          <p:cNvPr id="4" name="Slide Number Placeholder 3"/>
          <p:cNvSpPr>
            <a:spLocks noGrp="1"/>
          </p:cNvSpPr>
          <p:nvPr>
            <p:ph type="sldNum" sz="quarter" idx="12"/>
          </p:nvPr>
        </p:nvSpPr>
        <p:spPr/>
        <p:txBody>
          <a:bodyPr/>
          <a:lstStyle/>
          <a:p>
            <a:pPr>
              <a:defRPr/>
            </a:pPr>
            <a:fld id="{5DF965E4-C410-48BB-BEFF-C213A2BD45AF}" type="slidenum">
              <a:rPr lang="en-US" smtClean="0"/>
              <a:pPr>
                <a:defRPr/>
              </a:pPr>
              <a:t>38</a:t>
            </a:fld>
            <a:endParaRPr lang="en-US" dirty="0"/>
          </a:p>
        </p:txBody>
      </p:sp>
    </p:spTree>
    <p:extLst>
      <p:ext uri="{BB962C8B-B14F-4D97-AF65-F5344CB8AC3E}">
        <p14:creationId xmlns:p14="http://schemas.microsoft.com/office/powerpoint/2010/main" val="20794713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
            <a:ext cx="8229600" cy="6156325"/>
          </a:xfrm>
        </p:spPr>
        <p:txBody>
          <a:bodyPr/>
          <a:lstStyle/>
          <a:p>
            <a:r>
              <a:rPr lang="en-US" dirty="0" smtClean="0"/>
              <a:t>To change your password:</a:t>
            </a:r>
          </a:p>
          <a:p>
            <a:pPr lvl="1"/>
            <a:r>
              <a:rPr lang="en-US" dirty="0" smtClean="0"/>
              <a:t>Log onto the CM/ECF system.</a:t>
            </a:r>
          </a:p>
          <a:p>
            <a:pPr lvl="1"/>
            <a:r>
              <a:rPr lang="en-US" dirty="0" smtClean="0"/>
              <a:t>Click on Utilities/Your Account.</a:t>
            </a:r>
          </a:p>
          <a:p>
            <a:pPr lvl="1"/>
            <a:r>
              <a:rPr lang="en-US" dirty="0" smtClean="0"/>
              <a:t>Click on </a:t>
            </a:r>
            <a:r>
              <a:rPr lang="en-US" smtClean="0"/>
              <a:t>Maintain </a:t>
            </a:r>
            <a:r>
              <a:rPr lang="en-US"/>
              <a:t>Y</a:t>
            </a:r>
            <a:r>
              <a:rPr lang="en-US" smtClean="0"/>
              <a:t>our </a:t>
            </a:r>
            <a:r>
              <a:rPr lang="en-US" dirty="0" smtClean="0"/>
              <a:t>Account.</a:t>
            </a:r>
          </a:p>
          <a:p>
            <a:pPr lvl="1"/>
            <a:r>
              <a:rPr lang="en-US" dirty="0" smtClean="0"/>
              <a:t>Click on More User Information button at the bottom of the screen.</a:t>
            </a:r>
          </a:p>
          <a:p>
            <a:pPr lvl="1"/>
            <a:r>
              <a:rPr lang="en-US" dirty="0" smtClean="0"/>
              <a:t>Your login will be displayed; your password will display as *****.</a:t>
            </a:r>
          </a:p>
          <a:p>
            <a:pPr lvl="1"/>
            <a:r>
              <a:rPr lang="en-US" dirty="0" smtClean="0"/>
              <a:t>Enter your new password over the *****.</a:t>
            </a:r>
          </a:p>
          <a:p>
            <a:pPr lvl="1"/>
            <a:r>
              <a:rPr lang="en-US" dirty="0" smtClean="0"/>
              <a:t>Click on Return to Account button.</a:t>
            </a:r>
          </a:p>
          <a:p>
            <a:pPr lvl="1"/>
            <a:r>
              <a:rPr lang="en-US" dirty="0" smtClean="0"/>
              <a:t>Click on Submit button to return to the account screen.</a:t>
            </a:r>
          </a:p>
          <a:p>
            <a:pPr lvl="1"/>
            <a:r>
              <a:rPr lang="en-US" dirty="0" smtClean="0"/>
              <a:t>Click on Submit to complete transaction. </a:t>
            </a:r>
          </a:p>
          <a:p>
            <a:pPr lvl="1"/>
            <a:r>
              <a:rPr lang="en-US" dirty="0" smtClean="0"/>
              <a:t>Verification of successful transaction screen appears.</a:t>
            </a:r>
            <a:endParaRPr lang="en-US" dirty="0"/>
          </a:p>
        </p:txBody>
      </p:sp>
      <p:sp>
        <p:nvSpPr>
          <p:cNvPr id="2" name="Slide Number Placeholder 1"/>
          <p:cNvSpPr>
            <a:spLocks noGrp="1"/>
          </p:cNvSpPr>
          <p:nvPr>
            <p:ph type="sldNum" sz="quarter" idx="12"/>
          </p:nvPr>
        </p:nvSpPr>
        <p:spPr/>
        <p:txBody>
          <a:bodyPr/>
          <a:lstStyle/>
          <a:p>
            <a:pPr>
              <a:defRPr/>
            </a:pPr>
            <a:fld id="{63BC42B8-6E7B-4F1B-B442-7191C2E89930}" type="slidenum">
              <a:rPr lang="en-US" smtClean="0"/>
              <a:pPr>
                <a:defRPr/>
              </a:pPr>
              <a:t>39</a:t>
            </a:fld>
            <a:endParaRPr lang="en-US" dirty="0"/>
          </a:p>
        </p:txBody>
      </p:sp>
    </p:spTree>
    <p:extLst>
      <p:ext uri="{BB962C8B-B14F-4D97-AF65-F5344CB8AC3E}">
        <p14:creationId xmlns:p14="http://schemas.microsoft.com/office/powerpoint/2010/main" val="839757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INFORMATION FOR ATTORNEYS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71600"/>
            <a:ext cx="8458200" cy="5257800"/>
          </a:xfrm>
        </p:spPr>
      </p:pic>
      <p:sp>
        <p:nvSpPr>
          <p:cNvPr id="3" name="Slide Number Placeholder 2"/>
          <p:cNvSpPr>
            <a:spLocks noGrp="1"/>
          </p:cNvSpPr>
          <p:nvPr>
            <p:ph type="sldNum" sz="quarter" idx="12"/>
          </p:nvPr>
        </p:nvSpPr>
        <p:spPr/>
        <p:txBody>
          <a:bodyPr/>
          <a:lstStyle/>
          <a:p>
            <a:pPr>
              <a:defRPr/>
            </a:pPr>
            <a:fld id="{5DF965E4-C410-48BB-BEFF-C213A2BD45AF}"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PASSWORDS</a:t>
            </a:r>
            <a:endParaRPr lang="en-US" dirty="0"/>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22" t="1054" r="50071" b="6616"/>
          <a:stretch/>
        </p:blipFill>
        <p:spPr>
          <a:xfrm>
            <a:off x="457200" y="1447800"/>
            <a:ext cx="8382000" cy="4784188"/>
          </a:xfrm>
        </p:spPr>
      </p:pic>
      <p:cxnSp>
        <p:nvCxnSpPr>
          <p:cNvPr id="9" name="Straight Arrow Connector 8"/>
          <p:cNvCxnSpPr/>
          <p:nvPr/>
        </p:nvCxnSpPr>
        <p:spPr>
          <a:xfrm flipV="1">
            <a:off x="7543800" y="3810000"/>
            <a:ext cx="0"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72200" y="4114800"/>
            <a:ext cx="1219200" cy="369332"/>
          </a:xfrm>
          <a:prstGeom prst="rect">
            <a:avLst/>
          </a:prstGeom>
          <a:noFill/>
        </p:spPr>
        <p:txBody>
          <a:bodyPr wrap="square" rtlCol="0">
            <a:spAutoFit/>
          </a:bodyPr>
          <a:lstStyle/>
          <a:p>
            <a:r>
              <a:rPr lang="en-US" dirty="0" smtClean="0">
                <a:solidFill>
                  <a:srgbClr val="FF0000"/>
                </a:solidFill>
              </a:rPr>
              <a:t>Click here</a:t>
            </a:r>
            <a:endParaRPr lang="en-US" dirty="0">
              <a:solidFill>
                <a:srgbClr val="FF0000"/>
              </a:solidFill>
            </a:endParaRPr>
          </a:p>
        </p:txBody>
      </p:sp>
      <p:sp>
        <p:nvSpPr>
          <p:cNvPr id="3" name="Slide Number Placeholder 2"/>
          <p:cNvSpPr>
            <a:spLocks noGrp="1"/>
          </p:cNvSpPr>
          <p:nvPr>
            <p:ph type="sldNum" sz="quarter" idx="12"/>
          </p:nvPr>
        </p:nvSpPr>
        <p:spPr/>
        <p:txBody>
          <a:bodyPr/>
          <a:lstStyle/>
          <a:p>
            <a:pPr>
              <a:defRPr/>
            </a:pPr>
            <a:fld id="{5DF965E4-C410-48BB-BEFF-C213A2BD45AF}" type="slidenum">
              <a:rPr lang="en-US" smtClean="0"/>
              <a:pPr>
                <a:defRPr/>
              </a:pPr>
              <a:t>40</a:t>
            </a:fld>
            <a:endParaRPr lang="en-US" dirty="0"/>
          </a:p>
        </p:txBody>
      </p:sp>
    </p:spTree>
    <p:extLst>
      <p:ext uri="{BB962C8B-B14F-4D97-AF65-F5344CB8AC3E}">
        <p14:creationId xmlns:p14="http://schemas.microsoft.com/office/powerpoint/2010/main" val="3718261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50000" b="6318"/>
          <a:stretch/>
        </p:blipFill>
        <p:spPr>
          <a:xfrm>
            <a:off x="0" y="228600"/>
            <a:ext cx="9144000" cy="6477000"/>
          </a:xfrm>
          <a:prstGeom prst="rect">
            <a:avLst/>
          </a:prstGeom>
        </p:spPr>
      </p:pic>
      <p:cxnSp>
        <p:nvCxnSpPr>
          <p:cNvPr id="5" name="Straight Arrow Connector 4"/>
          <p:cNvCxnSpPr/>
          <p:nvPr/>
        </p:nvCxnSpPr>
        <p:spPr>
          <a:xfrm flipH="1">
            <a:off x="3886200" y="5943600"/>
            <a:ext cx="1828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15000" y="5715000"/>
            <a:ext cx="1905000" cy="369332"/>
          </a:xfrm>
          <a:prstGeom prst="rect">
            <a:avLst/>
          </a:prstGeom>
          <a:noFill/>
        </p:spPr>
        <p:txBody>
          <a:bodyPr wrap="square" rtlCol="0">
            <a:spAutoFit/>
          </a:bodyPr>
          <a:lstStyle/>
          <a:p>
            <a:r>
              <a:rPr lang="en-US" dirty="0" smtClean="0">
                <a:solidFill>
                  <a:srgbClr val="FF0000"/>
                </a:solidFill>
              </a:rPr>
              <a:t>Click here</a:t>
            </a:r>
            <a:endParaRPr lang="en-US" dirty="0">
              <a:solidFill>
                <a:srgbClr val="FF0000"/>
              </a:solidFill>
            </a:endParaRPr>
          </a:p>
        </p:txBody>
      </p:sp>
      <p:sp>
        <p:nvSpPr>
          <p:cNvPr id="2" name="Slide Number Placeholder 1"/>
          <p:cNvSpPr>
            <a:spLocks noGrp="1"/>
          </p:cNvSpPr>
          <p:nvPr>
            <p:ph type="sldNum" sz="quarter" idx="12"/>
          </p:nvPr>
        </p:nvSpPr>
        <p:spPr/>
        <p:txBody>
          <a:bodyPr/>
          <a:lstStyle/>
          <a:p>
            <a:pPr>
              <a:defRPr/>
            </a:pPr>
            <a:fld id="{63BC42B8-6E7B-4F1B-B442-7191C2E89930}" type="slidenum">
              <a:rPr lang="en-US" smtClean="0"/>
              <a:pPr>
                <a:defRPr/>
              </a:pPr>
              <a:t>41</a:t>
            </a:fld>
            <a:endParaRPr lang="en-US" dirty="0"/>
          </a:p>
        </p:txBody>
      </p:sp>
    </p:spTree>
    <p:extLst>
      <p:ext uri="{BB962C8B-B14F-4D97-AF65-F5344CB8AC3E}">
        <p14:creationId xmlns:p14="http://schemas.microsoft.com/office/powerpoint/2010/main" val="20050376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0000" b="36746"/>
          <a:stretch/>
        </p:blipFill>
        <p:spPr>
          <a:xfrm>
            <a:off x="0" y="280182"/>
            <a:ext cx="9144000" cy="6196818"/>
          </a:xfrm>
          <a:prstGeom prst="rect">
            <a:avLst/>
          </a:prstGeom>
        </p:spPr>
      </p:pic>
      <p:sp>
        <p:nvSpPr>
          <p:cNvPr id="3" name="TextBox 2"/>
          <p:cNvSpPr txBox="1"/>
          <p:nvPr/>
        </p:nvSpPr>
        <p:spPr>
          <a:xfrm>
            <a:off x="4419600" y="3581400"/>
            <a:ext cx="4572000" cy="1200329"/>
          </a:xfrm>
          <a:prstGeom prst="rect">
            <a:avLst/>
          </a:prstGeom>
          <a:noFill/>
        </p:spPr>
        <p:txBody>
          <a:bodyPr wrap="square" rtlCol="0">
            <a:spAutoFit/>
          </a:bodyPr>
          <a:lstStyle/>
          <a:p>
            <a:r>
              <a:rPr lang="en-US" dirty="0" smtClean="0">
                <a:solidFill>
                  <a:srgbClr val="FF0000"/>
                </a:solidFill>
              </a:rPr>
              <a:t>This is where you will change your password.  Enter your new password over the ********.   When finished, click on Return to Account Screen</a:t>
            </a:r>
            <a:endParaRPr lang="en-US" dirty="0">
              <a:solidFill>
                <a:srgbClr val="FF0000"/>
              </a:solidFill>
            </a:endParaRPr>
          </a:p>
        </p:txBody>
      </p:sp>
      <p:cxnSp>
        <p:nvCxnSpPr>
          <p:cNvPr id="5" name="Straight Arrow Connector 4"/>
          <p:cNvCxnSpPr/>
          <p:nvPr/>
        </p:nvCxnSpPr>
        <p:spPr>
          <a:xfrm flipV="1">
            <a:off x="1981200" y="3378591"/>
            <a:ext cx="0" cy="104100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524000" y="5486400"/>
            <a:ext cx="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63BC42B8-6E7B-4F1B-B442-7191C2E89930}" type="slidenum">
              <a:rPr lang="en-US" smtClean="0"/>
              <a:pPr>
                <a:defRPr/>
              </a:pPr>
              <a:t>42</a:t>
            </a:fld>
            <a:endParaRPr lang="en-US" dirty="0"/>
          </a:p>
        </p:txBody>
      </p:sp>
    </p:spTree>
    <p:extLst>
      <p:ext uri="{BB962C8B-B14F-4D97-AF65-F5344CB8AC3E}">
        <p14:creationId xmlns:p14="http://schemas.microsoft.com/office/powerpoint/2010/main" val="37644016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0000" b="6318"/>
          <a:stretch/>
        </p:blipFill>
        <p:spPr>
          <a:xfrm>
            <a:off x="-152400" y="533400"/>
            <a:ext cx="9144000" cy="6477000"/>
          </a:xfrm>
          <a:prstGeom prst="rect">
            <a:avLst/>
          </a:prstGeom>
        </p:spPr>
      </p:pic>
      <p:sp>
        <p:nvSpPr>
          <p:cNvPr id="4" name="TextBox 3"/>
          <p:cNvSpPr txBox="1"/>
          <p:nvPr/>
        </p:nvSpPr>
        <p:spPr>
          <a:xfrm>
            <a:off x="2209800" y="6629400"/>
            <a:ext cx="4038600" cy="369332"/>
          </a:xfrm>
          <a:prstGeom prst="rect">
            <a:avLst/>
          </a:prstGeom>
          <a:noFill/>
        </p:spPr>
        <p:txBody>
          <a:bodyPr wrap="square" rtlCol="0">
            <a:spAutoFit/>
          </a:bodyPr>
          <a:lstStyle/>
          <a:p>
            <a:r>
              <a:rPr lang="en-US" dirty="0" smtClean="0">
                <a:solidFill>
                  <a:srgbClr val="FF0000"/>
                </a:solidFill>
              </a:rPr>
              <a:t>Click submit to complete transaction</a:t>
            </a:r>
            <a:endParaRPr lang="en-US" dirty="0">
              <a:solidFill>
                <a:srgbClr val="FF0000"/>
              </a:solidFill>
            </a:endParaRPr>
          </a:p>
        </p:txBody>
      </p:sp>
      <p:cxnSp>
        <p:nvCxnSpPr>
          <p:cNvPr id="6" name="Straight Arrow Connector 5"/>
          <p:cNvCxnSpPr/>
          <p:nvPr/>
        </p:nvCxnSpPr>
        <p:spPr>
          <a:xfrm flipH="1" flipV="1">
            <a:off x="1143000" y="6629400"/>
            <a:ext cx="1066800" cy="1846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63BC42B8-6E7B-4F1B-B442-7191C2E89930}" type="slidenum">
              <a:rPr lang="en-US" smtClean="0"/>
              <a:pPr>
                <a:defRPr/>
              </a:pPr>
              <a:t>43</a:t>
            </a:fld>
            <a:endParaRPr lang="en-US" dirty="0"/>
          </a:p>
        </p:txBody>
      </p:sp>
    </p:spTree>
    <p:extLst>
      <p:ext uri="{BB962C8B-B14F-4D97-AF65-F5344CB8AC3E}">
        <p14:creationId xmlns:p14="http://schemas.microsoft.com/office/powerpoint/2010/main" val="42524527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0000" b="6716"/>
          <a:stretch/>
        </p:blipFill>
        <p:spPr>
          <a:xfrm>
            <a:off x="0" y="0"/>
            <a:ext cx="9144000" cy="6858000"/>
          </a:xfrm>
          <a:prstGeom prst="rect">
            <a:avLst/>
          </a:prstGeom>
        </p:spPr>
      </p:pic>
      <p:sp>
        <p:nvSpPr>
          <p:cNvPr id="3" name="TextBox 2"/>
          <p:cNvSpPr txBox="1"/>
          <p:nvPr/>
        </p:nvSpPr>
        <p:spPr>
          <a:xfrm>
            <a:off x="2286000" y="3048000"/>
            <a:ext cx="3505200" cy="646331"/>
          </a:xfrm>
          <a:prstGeom prst="rect">
            <a:avLst/>
          </a:prstGeom>
          <a:noFill/>
        </p:spPr>
        <p:txBody>
          <a:bodyPr wrap="square" rtlCol="0">
            <a:spAutoFit/>
          </a:bodyPr>
          <a:lstStyle/>
          <a:p>
            <a:r>
              <a:rPr lang="en-US" dirty="0" smtClean="0">
                <a:solidFill>
                  <a:srgbClr val="FF0000"/>
                </a:solidFill>
              </a:rPr>
              <a:t>Verification of successful transaction</a:t>
            </a:r>
            <a:endParaRPr lang="en-US" dirty="0">
              <a:solidFill>
                <a:srgbClr val="FF0000"/>
              </a:solidFill>
            </a:endParaRPr>
          </a:p>
        </p:txBody>
      </p:sp>
      <p:sp>
        <p:nvSpPr>
          <p:cNvPr id="4" name="Slide Number Placeholder 3"/>
          <p:cNvSpPr>
            <a:spLocks noGrp="1"/>
          </p:cNvSpPr>
          <p:nvPr>
            <p:ph type="sldNum" sz="quarter" idx="12"/>
          </p:nvPr>
        </p:nvSpPr>
        <p:spPr/>
        <p:txBody>
          <a:bodyPr/>
          <a:lstStyle/>
          <a:p>
            <a:pPr>
              <a:defRPr/>
            </a:pPr>
            <a:fld id="{63BC42B8-6E7B-4F1B-B442-7191C2E89930}" type="slidenum">
              <a:rPr lang="en-US" smtClean="0"/>
              <a:pPr>
                <a:defRPr/>
              </a:pPr>
              <a:t>44</a:t>
            </a:fld>
            <a:endParaRPr lang="en-US" dirty="0"/>
          </a:p>
        </p:txBody>
      </p:sp>
    </p:spTree>
    <p:extLst>
      <p:ext uri="{BB962C8B-B14F-4D97-AF65-F5344CB8AC3E}">
        <p14:creationId xmlns:p14="http://schemas.microsoft.com/office/powerpoint/2010/main" val="76284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4294967295"/>
          </p:nvPr>
        </p:nvSpPr>
        <p:spPr>
          <a:xfrm>
            <a:off x="0" y="609600"/>
            <a:ext cx="8229600" cy="5699125"/>
          </a:xfrm>
        </p:spPr>
        <p:txBody>
          <a:bodyPr/>
          <a:lstStyle/>
          <a:p>
            <a:pPr eaLnBrk="1" hangingPunct="1"/>
            <a:r>
              <a:rPr lang="en-US" dirty="0" smtClean="0"/>
              <a:t>Provides link to CM/ECF</a:t>
            </a:r>
          </a:p>
          <a:p>
            <a:pPr eaLnBrk="1" hangingPunct="1"/>
            <a:r>
              <a:rPr lang="en-US" dirty="0" smtClean="0"/>
              <a:t>Wireless access information</a:t>
            </a:r>
          </a:p>
          <a:p>
            <a:pPr eaLnBrk="1" hangingPunct="1"/>
            <a:r>
              <a:rPr lang="en-US" dirty="0" smtClean="0"/>
              <a:t>Frequently asked questions about CM/ECF</a:t>
            </a:r>
          </a:p>
          <a:p>
            <a:pPr eaLnBrk="1" hangingPunct="1"/>
            <a:r>
              <a:rPr lang="en-US" dirty="0" smtClean="0"/>
              <a:t>CJA attorney forms</a:t>
            </a:r>
          </a:p>
          <a:p>
            <a:pPr eaLnBrk="1" hangingPunct="1"/>
            <a:r>
              <a:rPr lang="en-US" dirty="0" smtClean="0"/>
              <a:t>Informational updates on concerns of the court</a:t>
            </a:r>
          </a:p>
          <a:p>
            <a:pPr eaLnBrk="1" hangingPunct="1"/>
            <a:r>
              <a:rPr lang="en-US" dirty="0" smtClean="0"/>
              <a:t>Attorney registration forms for the Central District of Illinois electronic filing system</a:t>
            </a:r>
          </a:p>
          <a:p>
            <a:pPr eaLnBrk="1" hangingPunct="1"/>
            <a:r>
              <a:rPr lang="en-US" dirty="0" smtClean="0"/>
              <a:t>Court fee schedule</a:t>
            </a:r>
          </a:p>
          <a:p>
            <a:pPr eaLnBrk="1" hangingPunct="1"/>
            <a:endParaRPr lang="en-US" dirty="0" smtClean="0"/>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63BC42B8-6E7B-4F1B-B442-7191C2E89930}"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447800"/>
          </a:xfrm>
        </p:spPr>
        <p:txBody>
          <a:bodyPr>
            <a:normAutofit/>
          </a:bodyPr>
          <a:lstStyle/>
          <a:p>
            <a:pPr>
              <a:defRPr/>
            </a:pPr>
            <a:r>
              <a:rPr lang="en-US" sz="3200" dirty="0" smtClean="0"/>
              <a:t>Attachments and Exhibits</a:t>
            </a:r>
            <a:r>
              <a:rPr lang="en-US" sz="3200" dirty="0"/>
              <a:t/>
            </a:r>
            <a:br>
              <a:rPr lang="en-US" sz="3200" dirty="0"/>
            </a:br>
            <a:r>
              <a:rPr lang="en-US" sz="3200" dirty="0" smtClean="0"/>
              <a:t>(Local Rule 5.8)</a:t>
            </a:r>
            <a:endParaRPr lang="en-US" sz="3200" dirty="0"/>
          </a:p>
        </p:txBody>
      </p:sp>
      <p:sp>
        <p:nvSpPr>
          <p:cNvPr id="3" name="Content Placeholder 2"/>
          <p:cNvSpPr>
            <a:spLocks noGrp="1"/>
          </p:cNvSpPr>
          <p:nvPr>
            <p:ph idx="1"/>
          </p:nvPr>
        </p:nvSpPr>
        <p:spPr>
          <a:xfrm>
            <a:off x="457200" y="1524000"/>
            <a:ext cx="8229600" cy="5105400"/>
          </a:xfrm>
        </p:spPr>
        <p:txBody>
          <a:bodyPr/>
          <a:lstStyle/>
          <a:p>
            <a:r>
              <a:rPr lang="en-US" dirty="0" smtClean="0"/>
              <a:t>Documents with attachments and exhibits greater than 30 pages must have a courtesy paper copy delivered to the presiding judge’s chambers. </a:t>
            </a:r>
          </a:p>
          <a:p>
            <a:r>
              <a:rPr lang="en-US" dirty="0" smtClean="0"/>
              <a:t>Non-trial exhibits that are not readily available in electronic form can be conventionally filed.</a:t>
            </a:r>
          </a:p>
          <a:p>
            <a:r>
              <a:rPr lang="en-US" dirty="0" smtClean="0"/>
              <a:t>Trial exhibits will not be scanned into the electronic record unless specifically ordered by the Judge.</a:t>
            </a:r>
          </a:p>
        </p:txBody>
      </p:sp>
      <p:sp>
        <p:nvSpPr>
          <p:cNvPr id="4" name="Slide Number Placeholder 3"/>
          <p:cNvSpPr>
            <a:spLocks noGrp="1"/>
          </p:cNvSpPr>
          <p:nvPr>
            <p:ph type="sldNum" sz="quarter" idx="12"/>
          </p:nvPr>
        </p:nvSpPr>
        <p:spPr/>
        <p:txBody>
          <a:bodyPr/>
          <a:lstStyle/>
          <a:p>
            <a:pPr>
              <a:defRPr/>
            </a:pPr>
            <a:fld id="{5DF965E4-C410-48BB-BEFF-C213A2BD45AF}"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TECHNICAL ISSUES – HELPFUL HINTS</a:t>
            </a:r>
            <a:endParaRPr lang="en-US" sz="3200" dirty="0"/>
          </a:p>
        </p:txBody>
      </p:sp>
      <p:sp>
        <p:nvSpPr>
          <p:cNvPr id="3" name="Content Placeholder 2"/>
          <p:cNvSpPr>
            <a:spLocks noGrp="1"/>
          </p:cNvSpPr>
          <p:nvPr>
            <p:ph idx="1"/>
          </p:nvPr>
        </p:nvSpPr>
        <p:spPr>
          <a:xfrm>
            <a:off x="457200" y="838200"/>
            <a:ext cx="8229600" cy="6019800"/>
          </a:xfrm>
        </p:spPr>
        <p:txBody>
          <a:bodyPr/>
          <a:lstStyle/>
          <a:p>
            <a:r>
              <a:rPr lang="en-US" dirty="0" smtClean="0"/>
              <a:t>Documents are to be filed in pdf format.   For proper archival preservation, the National Archives and Records Administration (NARA) recommends that documents be scanned at a setting of 300 dots per inch (dpi). (Local Rule 5.8).</a:t>
            </a:r>
          </a:p>
          <a:p>
            <a:r>
              <a:rPr lang="en-US" dirty="0" smtClean="0"/>
              <a:t>When attaching a document, if you get a message that your document is too big, even though it is only a few pages, it may be the result of your document being scanned.</a:t>
            </a:r>
          </a:p>
          <a:p>
            <a:pPr lvl="1"/>
            <a:r>
              <a:rPr lang="en-US" dirty="0" smtClean="0"/>
              <a:t>Check your scanner settings to be sure that they are 300 dpi. </a:t>
            </a:r>
          </a:p>
          <a:p>
            <a:pPr lvl="1"/>
            <a:r>
              <a:rPr lang="en-US" dirty="0" smtClean="0"/>
              <a:t>Convert your document to pdf using adobe program instead of relying on your scanner to convert </a:t>
            </a:r>
            <a:endParaRPr lang="en-US" dirty="0"/>
          </a:p>
        </p:txBody>
      </p:sp>
      <p:sp>
        <p:nvSpPr>
          <p:cNvPr id="4" name="Slide Number Placeholder 3"/>
          <p:cNvSpPr>
            <a:spLocks noGrp="1"/>
          </p:cNvSpPr>
          <p:nvPr>
            <p:ph type="sldNum" sz="quarter" idx="12"/>
          </p:nvPr>
        </p:nvSpPr>
        <p:spPr/>
        <p:txBody>
          <a:bodyPr/>
          <a:lstStyle/>
          <a:p>
            <a:pPr>
              <a:defRPr/>
            </a:pPr>
            <a:fld id="{5DF965E4-C410-48BB-BEFF-C213A2BD45AF}" type="slidenum">
              <a:rPr lang="en-US" smtClean="0"/>
              <a:pPr>
                <a:defRPr/>
              </a:pPr>
              <a:t>7</a:t>
            </a:fld>
            <a:endParaRPr lang="en-US" dirty="0"/>
          </a:p>
        </p:txBody>
      </p:sp>
    </p:spTree>
    <p:extLst>
      <p:ext uri="{BB962C8B-B14F-4D97-AF65-F5344CB8AC3E}">
        <p14:creationId xmlns:p14="http://schemas.microsoft.com/office/powerpoint/2010/main" val="1035194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a:bodyPr>
          <a:lstStyle/>
          <a:p>
            <a:pPr>
              <a:defRPr/>
            </a:pPr>
            <a:r>
              <a:rPr lang="en-US" sz="3200" dirty="0" smtClean="0"/>
              <a:t>SEALED DOCUMENTS</a:t>
            </a:r>
            <a:r>
              <a:rPr lang="en-US" sz="3200" dirty="0"/>
              <a:t/>
            </a:r>
            <a:br>
              <a:rPr lang="en-US" sz="3200" dirty="0"/>
            </a:br>
            <a:r>
              <a:rPr lang="en-US" sz="3200" dirty="0" smtClean="0"/>
              <a:t>(Local Rule 5.10)</a:t>
            </a:r>
            <a:endParaRPr lang="en-US" sz="3200" dirty="0"/>
          </a:p>
        </p:txBody>
      </p:sp>
      <p:sp>
        <p:nvSpPr>
          <p:cNvPr id="3" name="Content Placeholder 2"/>
          <p:cNvSpPr>
            <a:spLocks noGrp="1"/>
          </p:cNvSpPr>
          <p:nvPr>
            <p:ph idx="1"/>
          </p:nvPr>
        </p:nvSpPr>
        <p:spPr>
          <a:xfrm>
            <a:off x="457200" y="1371600"/>
            <a:ext cx="8229600" cy="5486400"/>
          </a:xfrm>
        </p:spPr>
        <p:txBody>
          <a:bodyPr/>
          <a:lstStyle/>
          <a:p>
            <a:r>
              <a:rPr lang="en-US" dirty="0" smtClean="0"/>
              <a:t>The Court does not approve of sealing parts of the record as a general matter.</a:t>
            </a:r>
          </a:p>
          <a:p>
            <a:r>
              <a:rPr lang="en-US" dirty="0"/>
              <a:t>In the rare event that a</a:t>
            </a:r>
            <a:r>
              <a:rPr lang="en-US" dirty="0" smtClean="0"/>
              <a:t> </a:t>
            </a:r>
            <a:r>
              <a:rPr lang="en-US" dirty="0"/>
              <a:t>motion itself must be filed under seal, the motion should be filed using the event “Sealed Motion”.</a:t>
            </a:r>
          </a:p>
          <a:p>
            <a:r>
              <a:rPr lang="en-US" dirty="0" smtClean="0"/>
              <a:t>A party who has a legal basis for filing a document under seal must file a motion for leave to file under seal unless prior court approval has been granted.</a:t>
            </a:r>
          </a:p>
        </p:txBody>
      </p:sp>
      <p:sp>
        <p:nvSpPr>
          <p:cNvPr id="4" name="Slide Number Placeholder 3"/>
          <p:cNvSpPr>
            <a:spLocks noGrp="1"/>
          </p:cNvSpPr>
          <p:nvPr>
            <p:ph type="sldNum" sz="quarter" idx="12"/>
          </p:nvPr>
        </p:nvSpPr>
        <p:spPr/>
        <p:txBody>
          <a:bodyPr/>
          <a:lstStyle/>
          <a:p>
            <a:pPr>
              <a:defRPr/>
            </a:pPr>
            <a:fld id="{5DF965E4-C410-48BB-BEFF-C213A2BD45AF}"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81000"/>
            <a:ext cx="8839200" cy="6172200"/>
          </a:xfrm>
        </p:spPr>
        <p:txBody>
          <a:bodyPr/>
          <a:lstStyle/>
          <a:p>
            <a:r>
              <a:rPr lang="en-US" dirty="0" smtClean="0"/>
              <a:t>The </a:t>
            </a:r>
            <a:r>
              <a:rPr lang="en-US" dirty="0"/>
              <a:t>motion must include an explanation of how the document in question meets legal standards for filing sealed documents.</a:t>
            </a:r>
          </a:p>
          <a:p>
            <a:r>
              <a:rPr lang="en-US" dirty="0" smtClean="0"/>
              <a:t>The document </a:t>
            </a:r>
            <a:r>
              <a:rPr lang="en-US" dirty="0"/>
              <a:t>in question is filed contemporaneously using separate docket event “Sealed Document</a:t>
            </a:r>
            <a:r>
              <a:rPr lang="en-US" dirty="0" smtClean="0"/>
              <a:t>”.</a:t>
            </a:r>
          </a:p>
          <a:p>
            <a:r>
              <a:rPr lang="en-US" dirty="0" smtClean="0"/>
              <a:t>A publically viewable notice of electronic filing is generated, but the </a:t>
            </a:r>
            <a:r>
              <a:rPr lang="en-US" dirty="0" smtClean="0">
                <a:solidFill>
                  <a:srgbClr val="FFC000"/>
                </a:solidFill>
              </a:rPr>
              <a:t>document</a:t>
            </a:r>
            <a:r>
              <a:rPr lang="en-US" dirty="0" smtClean="0"/>
              <a:t> is </a:t>
            </a:r>
            <a:r>
              <a:rPr lang="en-US" dirty="0" smtClean="0">
                <a:solidFill>
                  <a:srgbClr val="FF0000"/>
                </a:solidFill>
              </a:rPr>
              <a:t>not</a:t>
            </a:r>
            <a:r>
              <a:rPr lang="en-US" dirty="0" smtClean="0"/>
              <a:t> viewable electronically, by the public or by parties. </a:t>
            </a:r>
          </a:p>
          <a:p>
            <a:r>
              <a:rPr lang="en-US" dirty="0" smtClean="0"/>
              <a:t>Service </a:t>
            </a:r>
            <a:r>
              <a:rPr lang="en-US" dirty="0"/>
              <a:t>of the sealed document must be made in accordance with the Federal Rules of Civil Procedure and the Local Rules of this Court.</a:t>
            </a:r>
          </a:p>
          <a:p>
            <a:endParaRPr lang="en-US" dirty="0"/>
          </a:p>
          <a:p>
            <a:endParaRPr lang="en-US" dirty="0"/>
          </a:p>
        </p:txBody>
      </p:sp>
      <p:sp>
        <p:nvSpPr>
          <p:cNvPr id="2" name="Slide Number Placeholder 1"/>
          <p:cNvSpPr>
            <a:spLocks noGrp="1"/>
          </p:cNvSpPr>
          <p:nvPr>
            <p:ph type="sldNum" sz="quarter" idx="12"/>
          </p:nvPr>
        </p:nvSpPr>
        <p:spPr/>
        <p:txBody>
          <a:bodyPr/>
          <a:lstStyle/>
          <a:p>
            <a:pPr>
              <a:defRPr/>
            </a:pPr>
            <a:fld id="{63BC42B8-6E7B-4F1B-B442-7191C2E89930}" type="slidenum">
              <a:rPr lang="en-US" smtClean="0"/>
              <a:pPr>
                <a:defRPr/>
              </a:pPr>
              <a:t>9</a:t>
            </a:fld>
            <a:endParaRPr lang="en-US" dirty="0"/>
          </a:p>
        </p:txBody>
      </p:sp>
    </p:spTree>
    <p:extLst>
      <p:ext uri="{BB962C8B-B14F-4D97-AF65-F5344CB8AC3E}">
        <p14:creationId xmlns:p14="http://schemas.microsoft.com/office/powerpoint/2010/main" val="3591916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2832</TotalTime>
  <Words>2322</Words>
  <Application>Microsoft Office PowerPoint</Application>
  <PresentationFormat>On-screen Show (4:3)</PresentationFormat>
  <Paragraphs>195</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Apex</vt:lpstr>
      <vt:lpstr>Cm/ecf </vt:lpstr>
      <vt:lpstr>Central District of Illinois public website www.ilcd.uscourts.gov</vt:lpstr>
      <vt:lpstr>PowerPoint Presentation</vt:lpstr>
      <vt:lpstr>INFORMATION FOR ATTORNEYS</vt:lpstr>
      <vt:lpstr>PowerPoint Presentation</vt:lpstr>
      <vt:lpstr>Attachments and Exhibits (Local Rule 5.8)</vt:lpstr>
      <vt:lpstr>TECHNICAL ISSUES – HELPFUL HINTS</vt:lpstr>
      <vt:lpstr>SEALED DOCUMENTS (Local Rule 5.10)</vt:lpstr>
      <vt:lpstr>PowerPoint Presentation</vt:lpstr>
      <vt:lpstr>PowerPoint Presentation</vt:lpstr>
      <vt:lpstr>PowerPoint Presentation</vt:lpstr>
      <vt:lpstr>PRIVACY - REDACTIONS (Local Rule– RULE 5.11)</vt:lpstr>
      <vt:lpstr>PowerPoint Presentation</vt:lpstr>
      <vt:lpstr>PowerPoint Presentation</vt:lpstr>
      <vt:lpstr>PowerPoint Presentation</vt:lpstr>
      <vt:lpstr>PowerPoint Presentation</vt:lpstr>
      <vt:lpstr>PowerPoint Presentation</vt:lpstr>
      <vt:lpstr>Designation of Lead Counsel  on Initial Pleading Local Rule 11.2</vt:lpstr>
      <vt:lpstr>PowerPoint Presentation</vt:lpstr>
      <vt:lpstr>PowerPoint Presentation</vt:lpstr>
      <vt:lpstr>ELECTRONIC SIGNATURES LOCAL RULE 11.4</vt:lpstr>
      <vt:lpstr>PowerPoint Presentation</vt:lpstr>
      <vt:lpstr>PowerPoint Presentation</vt:lpstr>
      <vt:lpstr>RULE 16 PLAN (LOCAL RULE 26.2) </vt:lpstr>
      <vt:lpstr>PowerPoint Presentation</vt:lpstr>
      <vt:lpstr>PACER</vt:lpstr>
      <vt:lpstr>PowerPoint Presentation</vt:lpstr>
      <vt:lpstr>    ADDITIONAL INFORMATION</vt:lpstr>
      <vt:lpstr>PowerPoint Presentation</vt:lpstr>
      <vt:lpstr>UPDATING E-MAIL ADDRESSES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PASSWORDS (Local Rule 5.6) </vt:lpstr>
      <vt:lpstr>PowerPoint Presentation</vt:lpstr>
      <vt:lpstr>UPDATING PASSWORDS</vt:lpstr>
      <vt:lpstr>PowerPoint Presentation</vt:lpstr>
      <vt:lpstr>PowerPoint Presentation</vt:lpstr>
      <vt:lpstr>PowerPoint Presentation</vt:lpstr>
      <vt:lpstr>PowerPoint Presentation</vt:lpstr>
    </vt:vector>
  </TitlesOfParts>
  <Company>USDC-ILC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USDC</dc:creator>
  <cp:lastModifiedBy>U.S. District Courts</cp:lastModifiedBy>
  <cp:revision>130</cp:revision>
  <cp:lastPrinted>2011-01-19T17:24:51Z</cp:lastPrinted>
  <dcterms:created xsi:type="dcterms:W3CDTF">2010-11-05T13:19:06Z</dcterms:created>
  <dcterms:modified xsi:type="dcterms:W3CDTF">2011-02-03T21:16:25Z</dcterms:modified>
</cp:coreProperties>
</file>