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1"/>
  </p:notesMasterIdLst>
  <p:handoutMasterIdLst>
    <p:handoutMasterId r:id="rId102"/>
  </p:handoutMasterIdLst>
  <p:sldIdLst>
    <p:sldId id="256" r:id="rId2"/>
    <p:sldId id="257" r:id="rId3"/>
    <p:sldId id="259" r:id="rId4"/>
    <p:sldId id="260" r:id="rId5"/>
    <p:sldId id="261" r:id="rId6"/>
    <p:sldId id="276" r:id="rId7"/>
    <p:sldId id="262" r:id="rId8"/>
    <p:sldId id="275" r:id="rId9"/>
    <p:sldId id="280" r:id="rId10"/>
    <p:sldId id="281" r:id="rId11"/>
    <p:sldId id="282" r:id="rId12"/>
    <p:sldId id="283" r:id="rId13"/>
    <p:sldId id="285" r:id="rId14"/>
    <p:sldId id="284" r:id="rId15"/>
    <p:sldId id="286" r:id="rId16"/>
    <p:sldId id="287" r:id="rId17"/>
    <p:sldId id="288" r:id="rId18"/>
    <p:sldId id="289" r:id="rId19"/>
    <p:sldId id="290" r:id="rId20"/>
    <p:sldId id="291" r:id="rId21"/>
    <p:sldId id="292" r:id="rId22"/>
    <p:sldId id="293" r:id="rId23"/>
    <p:sldId id="294" r:id="rId24"/>
    <p:sldId id="295" r:id="rId25"/>
    <p:sldId id="296" r:id="rId26"/>
    <p:sldId id="297" r:id="rId27"/>
    <p:sldId id="298" r:id="rId28"/>
    <p:sldId id="299" r:id="rId29"/>
    <p:sldId id="300" r:id="rId30"/>
    <p:sldId id="301" r:id="rId31"/>
    <p:sldId id="302" r:id="rId32"/>
    <p:sldId id="307" r:id="rId33"/>
    <p:sldId id="304" r:id="rId34"/>
    <p:sldId id="305" r:id="rId35"/>
    <p:sldId id="306" r:id="rId36"/>
    <p:sldId id="278" r:id="rId37"/>
    <p:sldId id="365" r:id="rId38"/>
    <p:sldId id="277" r:id="rId39"/>
    <p:sldId id="334" r:id="rId40"/>
    <p:sldId id="335" r:id="rId41"/>
    <p:sldId id="336" r:id="rId42"/>
    <p:sldId id="309" r:id="rId43"/>
    <p:sldId id="308" r:id="rId44"/>
    <p:sldId id="316" r:id="rId45"/>
    <p:sldId id="310" r:id="rId46"/>
    <p:sldId id="311" r:id="rId47"/>
    <p:sldId id="312" r:id="rId48"/>
    <p:sldId id="313" r:id="rId49"/>
    <p:sldId id="314" r:id="rId50"/>
    <p:sldId id="315" r:id="rId51"/>
    <p:sldId id="317" r:id="rId52"/>
    <p:sldId id="318" r:id="rId53"/>
    <p:sldId id="319" r:id="rId54"/>
    <p:sldId id="320" r:id="rId55"/>
    <p:sldId id="321" r:id="rId56"/>
    <p:sldId id="322" r:id="rId57"/>
    <p:sldId id="323" r:id="rId58"/>
    <p:sldId id="324" r:id="rId59"/>
    <p:sldId id="325" r:id="rId60"/>
    <p:sldId id="326" r:id="rId61"/>
    <p:sldId id="328" r:id="rId62"/>
    <p:sldId id="327" r:id="rId63"/>
    <p:sldId id="329" r:id="rId64"/>
    <p:sldId id="330" r:id="rId65"/>
    <p:sldId id="332" r:id="rId66"/>
    <p:sldId id="333" r:id="rId67"/>
    <p:sldId id="331" r:id="rId68"/>
    <p:sldId id="338" r:id="rId69"/>
    <p:sldId id="337" r:id="rId70"/>
    <p:sldId id="339" r:id="rId71"/>
    <p:sldId id="340" r:id="rId72"/>
    <p:sldId id="341" r:id="rId73"/>
    <p:sldId id="342" r:id="rId74"/>
    <p:sldId id="343" r:id="rId75"/>
    <p:sldId id="344" r:id="rId76"/>
    <p:sldId id="345" r:id="rId77"/>
    <p:sldId id="346" r:id="rId78"/>
    <p:sldId id="347" r:id="rId79"/>
    <p:sldId id="352" r:id="rId80"/>
    <p:sldId id="353" r:id="rId81"/>
    <p:sldId id="356" r:id="rId82"/>
    <p:sldId id="357" r:id="rId83"/>
    <p:sldId id="266" r:id="rId84"/>
    <p:sldId id="366" r:id="rId85"/>
    <p:sldId id="267" r:id="rId86"/>
    <p:sldId id="268" r:id="rId87"/>
    <p:sldId id="269" r:id="rId88"/>
    <p:sldId id="270" r:id="rId89"/>
    <p:sldId id="271" r:id="rId90"/>
    <p:sldId id="272" r:id="rId91"/>
    <p:sldId id="273" r:id="rId92"/>
    <p:sldId id="274" r:id="rId93"/>
    <p:sldId id="351" r:id="rId94"/>
    <p:sldId id="358" r:id="rId95"/>
    <p:sldId id="359" r:id="rId96"/>
    <p:sldId id="360" r:id="rId97"/>
    <p:sldId id="361" r:id="rId98"/>
    <p:sldId id="362" r:id="rId99"/>
    <p:sldId id="364" r:id="rId10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Book Antiqua" pitchFamily="18" charset="0"/>
        <a:ea typeface="+mn-ea"/>
        <a:cs typeface="+mn-cs"/>
      </a:defRPr>
    </a:lvl1pPr>
    <a:lvl2pPr marL="457200" algn="l" rtl="0" fontAlgn="base">
      <a:spcBef>
        <a:spcPct val="0"/>
      </a:spcBef>
      <a:spcAft>
        <a:spcPct val="0"/>
      </a:spcAft>
      <a:defRPr kern="1200">
        <a:solidFill>
          <a:schemeClr val="tx1"/>
        </a:solidFill>
        <a:latin typeface="Book Antiqua" pitchFamily="18" charset="0"/>
        <a:ea typeface="+mn-ea"/>
        <a:cs typeface="+mn-cs"/>
      </a:defRPr>
    </a:lvl2pPr>
    <a:lvl3pPr marL="914400" algn="l" rtl="0" fontAlgn="base">
      <a:spcBef>
        <a:spcPct val="0"/>
      </a:spcBef>
      <a:spcAft>
        <a:spcPct val="0"/>
      </a:spcAft>
      <a:defRPr kern="1200">
        <a:solidFill>
          <a:schemeClr val="tx1"/>
        </a:solidFill>
        <a:latin typeface="Book Antiqua" pitchFamily="18" charset="0"/>
        <a:ea typeface="+mn-ea"/>
        <a:cs typeface="+mn-cs"/>
      </a:defRPr>
    </a:lvl3pPr>
    <a:lvl4pPr marL="1371600" algn="l" rtl="0" fontAlgn="base">
      <a:spcBef>
        <a:spcPct val="0"/>
      </a:spcBef>
      <a:spcAft>
        <a:spcPct val="0"/>
      </a:spcAft>
      <a:defRPr kern="1200">
        <a:solidFill>
          <a:schemeClr val="tx1"/>
        </a:solidFill>
        <a:latin typeface="Book Antiqua" pitchFamily="18" charset="0"/>
        <a:ea typeface="+mn-ea"/>
        <a:cs typeface="+mn-cs"/>
      </a:defRPr>
    </a:lvl4pPr>
    <a:lvl5pPr marL="1828800" algn="l" rtl="0" fontAlgn="base">
      <a:spcBef>
        <a:spcPct val="0"/>
      </a:spcBef>
      <a:spcAft>
        <a:spcPct val="0"/>
      </a:spcAft>
      <a:defRPr kern="1200">
        <a:solidFill>
          <a:schemeClr val="tx1"/>
        </a:solidFill>
        <a:latin typeface="Book Antiqua" pitchFamily="18" charset="0"/>
        <a:ea typeface="+mn-ea"/>
        <a:cs typeface="+mn-cs"/>
      </a:defRPr>
    </a:lvl5pPr>
    <a:lvl6pPr marL="2286000" algn="l" defTabSz="914400" rtl="0" eaLnBrk="1" latinLnBrk="0" hangingPunct="1">
      <a:defRPr kern="1200">
        <a:solidFill>
          <a:schemeClr val="tx1"/>
        </a:solidFill>
        <a:latin typeface="Book Antiqua" pitchFamily="18" charset="0"/>
        <a:ea typeface="+mn-ea"/>
        <a:cs typeface="+mn-cs"/>
      </a:defRPr>
    </a:lvl6pPr>
    <a:lvl7pPr marL="2743200" algn="l" defTabSz="914400" rtl="0" eaLnBrk="1" latinLnBrk="0" hangingPunct="1">
      <a:defRPr kern="1200">
        <a:solidFill>
          <a:schemeClr val="tx1"/>
        </a:solidFill>
        <a:latin typeface="Book Antiqua" pitchFamily="18" charset="0"/>
        <a:ea typeface="+mn-ea"/>
        <a:cs typeface="+mn-cs"/>
      </a:defRPr>
    </a:lvl7pPr>
    <a:lvl8pPr marL="3200400" algn="l" defTabSz="914400" rtl="0" eaLnBrk="1" latinLnBrk="0" hangingPunct="1">
      <a:defRPr kern="1200">
        <a:solidFill>
          <a:schemeClr val="tx1"/>
        </a:solidFill>
        <a:latin typeface="Book Antiqua" pitchFamily="18" charset="0"/>
        <a:ea typeface="+mn-ea"/>
        <a:cs typeface="+mn-cs"/>
      </a:defRPr>
    </a:lvl8pPr>
    <a:lvl9pPr marL="3657600" algn="l" defTabSz="914400" rtl="0" eaLnBrk="1" latinLnBrk="0" hangingPunct="1">
      <a:defRPr kern="1200">
        <a:solidFill>
          <a:schemeClr val="tx1"/>
        </a:solidFill>
        <a:latin typeface="Book Antiqua"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CE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45" autoAdjust="0"/>
    <p:restoredTop sz="94728" autoAdjust="0"/>
  </p:normalViewPr>
  <p:slideViewPr>
    <p:cSldViewPr>
      <p:cViewPr varScale="1">
        <p:scale>
          <a:sx n="70" d="100"/>
          <a:sy n="70" d="100"/>
        </p:scale>
        <p:origin x="-390"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pPr>
              <a:defRPr/>
            </a:pPr>
            <a:fld id="{BCF5823F-73D3-4DCC-A095-36207A441A0F}" type="datetimeFigureOut">
              <a:rPr lang="en-US"/>
              <a:pPr>
                <a:defRPr/>
              </a:pPr>
              <a:t>1/20/2011</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pPr>
              <a:defRPr/>
            </a:pPr>
            <a:fld id="{C5B797E7-F71F-4053-9545-0EE53FEDF0ED}" type="slidenum">
              <a:rPr lang="en-US"/>
              <a:pPr>
                <a:defRPr/>
              </a:pPr>
              <a:t>‹#›</a:t>
            </a:fld>
            <a:endParaRPr lang="en-US" dirty="0"/>
          </a:p>
        </p:txBody>
      </p:sp>
    </p:spTree>
    <p:extLst>
      <p:ext uri="{BB962C8B-B14F-4D97-AF65-F5344CB8AC3E}">
        <p14:creationId xmlns:p14="http://schemas.microsoft.com/office/powerpoint/2010/main" val="2780942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0971550F-6A6F-4E09-95EA-D6255098C853}" type="datetimeFigureOut">
              <a:rPr lang="en-US" smtClean="0"/>
              <a:t>1/20/2011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3F12D726-89F6-4619-A02E-1272F7859AEA}" type="slidenum">
              <a:rPr lang="en-US" smtClean="0"/>
              <a:t>‹#›</a:t>
            </a:fld>
            <a:endParaRPr lang="en-US" dirty="0"/>
          </a:p>
        </p:txBody>
      </p:sp>
    </p:spTree>
    <p:extLst>
      <p:ext uri="{BB962C8B-B14F-4D97-AF65-F5344CB8AC3E}">
        <p14:creationId xmlns:p14="http://schemas.microsoft.com/office/powerpoint/2010/main" val="1815701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68304EAD-59D4-4924-A5EB-9A45E23BB4A7}" type="datetimeFigureOut">
              <a:rPr lang="en-US"/>
              <a:pPr>
                <a:defRPr/>
              </a:pPr>
              <a:t>1/20/2011</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DFD42ED3-6AB4-49C0-94E0-1ACF05A1A76F}" type="slidenum">
              <a:rPr lang="en-US"/>
              <a:pPr>
                <a:defRPr/>
              </a:pPr>
              <a:t>‹#›</a:t>
            </a:fld>
            <a:endParaRPr lang="en-US" dirty="0"/>
          </a:p>
        </p:txBody>
      </p:sp>
    </p:spTree>
    <p:extLst>
      <p:ext uri="{BB962C8B-B14F-4D97-AF65-F5344CB8AC3E}">
        <p14:creationId xmlns:p14="http://schemas.microsoft.com/office/powerpoint/2010/main" val="4106285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E1E43020-3295-4A04-8773-AF64895675E0}" type="datetimeFigureOut">
              <a:rPr lang="en-US"/>
              <a:pPr>
                <a:defRPr/>
              </a:pPr>
              <a:t>1/20/2011</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C3D88D48-EC3B-4D6D-897B-B8A5E07DB6D6}" type="slidenum">
              <a:rPr lang="en-US"/>
              <a:pPr>
                <a:defRPr/>
              </a:pPr>
              <a:t>‹#›</a:t>
            </a:fld>
            <a:endParaRPr lang="en-US" dirty="0"/>
          </a:p>
        </p:txBody>
      </p:sp>
    </p:spTree>
    <p:extLst>
      <p:ext uri="{BB962C8B-B14F-4D97-AF65-F5344CB8AC3E}">
        <p14:creationId xmlns:p14="http://schemas.microsoft.com/office/powerpoint/2010/main" val="2309112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88A6E39D-1867-4594-B68A-CA90280528D9}" type="datetimeFigureOut">
              <a:rPr lang="en-US"/>
              <a:pPr>
                <a:defRPr/>
              </a:pPr>
              <a:t>1/20/2011</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F76283C2-8B07-4EE1-8CB9-D0EAF5AEF6D6}" type="slidenum">
              <a:rPr lang="en-US"/>
              <a:pPr>
                <a:defRPr/>
              </a:pPr>
              <a:t>‹#›</a:t>
            </a:fld>
            <a:endParaRPr lang="en-US" dirty="0"/>
          </a:p>
        </p:txBody>
      </p:sp>
    </p:spTree>
    <p:extLst>
      <p:ext uri="{BB962C8B-B14F-4D97-AF65-F5344CB8AC3E}">
        <p14:creationId xmlns:p14="http://schemas.microsoft.com/office/powerpoint/2010/main" val="1797526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C60FF74D-B35C-41AB-8CDE-BD1D31AA9CD9}" type="datetimeFigureOut">
              <a:rPr lang="en-US"/>
              <a:pPr>
                <a:defRPr/>
              </a:pPr>
              <a:t>1/20/2011</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5DF965E4-C410-48BB-BEFF-C213A2BD45AF}" type="slidenum">
              <a:rPr lang="en-US"/>
              <a:pPr>
                <a:defRPr/>
              </a:pPr>
              <a:t>‹#›</a:t>
            </a:fld>
            <a:endParaRPr lang="en-US" dirty="0"/>
          </a:p>
        </p:txBody>
      </p:sp>
    </p:spTree>
    <p:extLst>
      <p:ext uri="{BB962C8B-B14F-4D97-AF65-F5344CB8AC3E}">
        <p14:creationId xmlns:p14="http://schemas.microsoft.com/office/powerpoint/2010/main" val="3532428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5C9C5B3-206C-44F6-AF0D-937C69AD5F2C}" type="datetimeFigureOut">
              <a:rPr lang="en-US"/>
              <a:pPr>
                <a:defRPr/>
              </a:pPr>
              <a:t>1/20/2011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3036574-6455-408B-877A-6C6B7879A0F7}" type="slidenum">
              <a:rPr lang="en-US"/>
              <a:pPr>
                <a:defRPr/>
              </a:pPr>
              <a:t>‹#›</a:t>
            </a:fld>
            <a:endParaRPr lang="en-US" dirty="0"/>
          </a:p>
        </p:txBody>
      </p:sp>
    </p:spTree>
    <p:extLst>
      <p:ext uri="{BB962C8B-B14F-4D97-AF65-F5344CB8AC3E}">
        <p14:creationId xmlns:p14="http://schemas.microsoft.com/office/powerpoint/2010/main" val="369933680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BEDE0622-3152-4838-89B4-FFB5178A2094}" type="datetimeFigureOut">
              <a:rPr lang="en-US"/>
              <a:pPr>
                <a:defRPr/>
              </a:pPr>
              <a:t>1/20/2011</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dirty="0"/>
          </a:p>
        </p:txBody>
      </p:sp>
      <p:sp>
        <p:nvSpPr>
          <p:cNvPr id="7" name="Slide Number Placeholder 22"/>
          <p:cNvSpPr>
            <a:spLocks noGrp="1"/>
          </p:cNvSpPr>
          <p:nvPr>
            <p:ph type="sldNum" sz="quarter" idx="12"/>
          </p:nvPr>
        </p:nvSpPr>
        <p:spPr/>
        <p:txBody>
          <a:bodyPr/>
          <a:lstStyle>
            <a:lvl1pPr>
              <a:defRPr/>
            </a:lvl1pPr>
          </a:lstStyle>
          <a:p>
            <a:pPr>
              <a:defRPr/>
            </a:pPr>
            <a:fld id="{0AC49F81-327D-4EA1-9585-0B98E1B9E6B4}" type="slidenum">
              <a:rPr lang="en-US"/>
              <a:pPr>
                <a:defRPr/>
              </a:pPr>
              <a:t>‹#›</a:t>
            </a:fld>
            <a:endParaRPr lang="en-US" dirty="0"/>
          </a:p>
        </p:txBody>
      </p:sp>
    </p:spTree>
    <p:extLst>
      <p:ext uri="{BB962C8B-B14F-4D97-AF65-F5344CB8AC3E}">
        <p14:creationId xmlns:p14="http://schemas.microsoft.com/office/powerpoint/2010/main" val="664604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A54F814E-6A1F-4AA3-8DF4-A96E91F5534C}" type="datetimeFigureOut">
              <a:rPr lang="en-US"/>
              <a:pPr>
                <a:defRPr/>
              </a:pPr>
              <a:t>1/20/2011</a:t>
            </a:fld>
            <a:endParaRPr lang="en-US" dirty="0"/>
          </a:p>
        </p:txBody>
      </p:sp>
      <p:sp>
        <p:nvSpPr>
          <p:cNvPr id="8" name="Footer Placeholder 2"/>
          <p:cNvSpPr>
            <a:spLocks noGrp="1"/>
          </p:cNvSpPr>
          <p:nvPr>
            <p:ph type="ftr" sz="quarter" idx="11"/>
          </p:nvPr>
        </p:nvSpPr>
        <p:spPr/>
        <p:txBody>
          <a:bodyPr/>
          <a:lstStyle>
            <a:lvl1pPr>
              <a:defRPr/>
            </a:lvl1pPr>
          </a:lstStyle>
          <a:p>
            <a:pPr>
              <a:defRPr/>
            </a:pPr>
            <a:endParaRPr lang="en-US" dirty="0"/>
          </a:p>
        </p:txBody>
      </p:sp>
      <p:sp>
        <p:nvSpPr>
          <p:cNvPr id="9" name="Slide Number Placeholder 22"/>
          <p:cNvSpPr>
            <a:spLocks noGrp="1"/>
          </p:cNvSpPr>
          <p:nvPr>
            <p:ph type="sldNum" sz="quarter" idx="12"/>
          </p:nvPr>
        </p:nvSpPr>
        <p:spPr/>
        <p:txBody>
          <a:bodyPr/>
          <a:lstStyle>
            <a:lvl1pPr>
              <a:defRPr/>
            </a:lvl1pPr>
          </a:lstStyle>
          <a:p>
            <a:pPr>
              <a:defRPr/>
            </a:pPr>
            <a:fld id="{DA52515F-069E-413B-9A2B-761040ADECDF}" type="slidenum">
              <a:rPr lang="en-US"/>
              <a:pPr>
                <a:defRPr/>
              </a:pPr>
              <a:t>‹#›</a:t>
            </a:fld>
            <a:endParaRPr lang="en-US" dirty="0"/>
          </a:p>
        </p:txBody>
      </p:sp>
    </p:spTree>
    <p:extLst>
      <p:ext uri="{BB962C8B-B14F-4D97-AF65-F5344CB8AC3E}">
        <p14:creationId xmlns:p14="http://schemas.microsoft.com/office/powerpoint/2010/main" val="237972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0A34A3D0-85D9-4D54-BC0E-488EE721ED38}" type="datetimeFigureOut">
              <a:rPr lang="en-US"/>
              <a:pPr>
                <a:defRPr/>
              </a:pPr>
              <a:t>1/20/2011</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dirty="0"/>
          </a:p>
        </p:txBody>
      </p:sp>
      <p:sp>
        <p:nvSpPr>
          <p:cNvPr id="5" name="Slide Number Placeholder 22"/>
          <p:cNvSpPr>
            <a:spLocks noGrp="1"/>
          </p:cNvSpPr>
          <p:nvPr>
            <p:ph type="sldNum" sz="quarter" idx="12"/>
          </p:nvPr>
        </p:nvSpPr>
        <p:spPr/>
        <p:txBody>
          <a:bodyPr/>
          <a:lstStyle>
            <a:lvl1pPr>
              <a:defRPr/>
            </a:lvl1pPr>
          </a:lstStyle>
          <a:p>
            <a:pPr>
              <a:defRPr/>
            </a:pPr>
            <a:fld id="{06EA3DE6-3221-43A1-AA40-F19A64BC500C}" type="slidenum">
              <a:rPr lang="en-US"/>
              <a:pPr>
                <a:defRPr/>
              </a:pPr>
              <a:t>‹#›</a:t>
            </a:fld>
            <a:endParaRPr lang="en-US" dirty="0"/>
          </a:p>
        </p:txBody>
      </p:sp>
    </p:spTree>
    <p:extLst>
      <p:ext uri="{BB962C8B-B14F-4D97-AF65-F5344CB8AC3E}">
        <p14:creationId xmlns:p14="http://schemas.microsoft.com/office/powerpoint/2010/main" val="984269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A6B2935A-ED40-4259-8632-DABDE006E2DB}" type="datetimeFigureOut">
              <a:rPr lang="en-US"/>
              <a:pPr>
                <a:defRPr/>
              </a:pPr>
              <a:t>1/20/2011</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22"/>
          <p:cNvSpPr>
            <a:spLocks noGrp="1"/>
          </p:cNvSpPr>
          <p:nvPr>
            <p:ph type="sldNum" sz="quarter" idx="12"/>
          </p:nvPr>
        </p:nvSpPr>
        <p:spPr/>
        <p:txBody>
          <a:bodyPr/>
          <a:lstStyle>
            <a:lvl1pPr>
              <a:defRPr/>
            </a:lvl1pPr>
          </a:lstStyle>
          <a:p>
            <a:pPr>
              <a:defRPr/>
            </a:pPr>
            <a:fld id="{63BC42B8-6E7B-4F1B-B442-7191C2E89930}" type="slidenum">
              <a:rPr lang="en-US"/>
              <a:pPr>
                <a:defRPr/>
              </a:pPr>
              <a:t>‹#›</a:t>
            </a:fld>
            <a:endParaRPr lang="en-US" dirty="0"/>
          </a:p>
        </p:txBody>
      </p:sp>
    </p:spTree>
    <p:extLst>
      <p:ext uri="{BB962C8B-B14F-4D97-AF65-F5344CB8AC3E}">
        <p14:creationId xmlns:p14="http://schemas.microsoft.com/office/powerpoint/2010/main" val="3726242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717121A1-47CB-4F74-BBE0-789FAAB47E6D}" type="datetimeFigureOut">
              <a:rPr lang="en-US"/>
              <a:pPr>
                <a:defRPr/>
              </a:pPr>
              <a:t>1/20/2011</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dirty="0"/>
          </a:p>
        </p:txBody>
      </p:sp>
      <p:sp>
        <p:nvSpPr>
          <p:cNvPr id="7" name="Slide Number Placeholder 22"/>
          <p:cNvSpPr>
            <a:spLocks noGrp="1"/>
          </p:cNvSpPr>
          <p:nvPr>
            <p:ph type="sldNum" sz="quarter" idx="12"/>
          </p:nvPr>
        </p:nvSpPr>
        <p:spPr/>
        <p:txBody>
          <a:bodyPr/>
          <a:lstStyle>
            <a:lvl1pPr>
              <a:defRPr/>
            </a:lvl1pPr>
          </a:lstStyle>
          <a:p>
            <a:pPr>
              <a:defRPr/>
            </a:pPr>
            <a:fld id="{5FA29A2C-44EB-4534-AC97-EEA3AD3E3DEF}" type="slidenum">
              <a:rPr lang="en-US"/>
              <a:pPr>
                <a:defRPr/>
              </a:pPr>
              <a:t>‹#›</a:t>
            </a:fld>
            <a:endParaRPr lang="en-US" dirty="0"/>
          </a:p>
        </p:txBody>
      </p:sp>
    </p:spTree>
    <p:extLst>
      <p:ext uri="{BB962C8B-B14F-4D97-AF65-F5344CB8AC3E}">
        <p14:creationId xmlns:p14="http://schemas.microsoft.com/office/powerpoint/2010/main" val="4198989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35E1B04F-3823-4832-87D1-453676975226}" type="datetimeFigureOut">
              <a:rPr lang="en-US"/>
              <a:pPr>
                <a:defRPr/>
              </a:pPr>
              <a:t>1/20/2011</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dirty="0"/>
          </a:p>
        </p:txBody>
      </p:sp>
      <p:sp>
        <p:nvSpPr>
          <p:cNvPr id="7" name="Slide Number Placeholder 22"/>
          <p:cNvSpPr>
            <a:spLocks noGrp="1"/>
          </p:cNvSpPr>
          <p:nvPr>
            <p:ph type="sldNum" sz="quarter" idx="12"/>
          </p:nvPr>
        </p:nvSpPr>
        <p:spPr/>
        <p:txBody>
          <a:bodyPr/>
          <a:lstStyle>
            <a:lvl1pPr>
              <a:defRPr/>
            </a:lvl1pPr>
          </a:lstStyle>
          <a:p>
            <a:pPr>
              <a:defRPr/>
            </a:pPr>
            <a:fld id="{F1DE45B2-5905-443C-A832-CE9CB9BE23A4}" type="slidenum">
              <a:rPr lang="en-US"/>
              <a:pPr>
                <a:defRPr/>
              </a:pPr>
              <a:t>‹#›</a:t>
            </a:fld>
            <a:endParaRPr lang="en-US" dirty="0"/>
          </a:p>
        </p:txBody>
      </p:sp>
    </p:spTree>
    <p:extLst>
      <p:ext uri="{BB962C8B-B14F-4D97-AF65-F5344CB8AC3E}">
        <p14:creationId xmlns:p14="http://schemas.microsoft.com/office/powerpoint/2010/main" val="2270023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defRPr>
            </a:lvl1pPr>
          </a:lstStyle>
          <a:p>
            <a:pPr>
              <a:defRPr/>
            </a:pPr>
            <a:fld id="{C1492BAE-251A-4997-8134-11D15CAB6D92}" type="datetimeFigureOut">
              <a:rPr lang="en-US"/>
              <a:pPr>
                <a:defRPr/>
              </a:pPr>
              <a:t>1/20/2011</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defRPr>
            </a:lvl1pPr>
          </a:lstStyle>
          <a:p>
            <a:pPr>
              <a:defRPr/>
            </a:pPr>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defRPr>
            </a:lvl1pPr>
          </a:lstStyle>
          <a:p>
            <a:pPr>
              <a:defRPr/>
            </a:pPr>
            <a:fld id="{67C39685-409E-496B-A6B3-BDF062FBC996}"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707"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ilcd.uscourts.gov/"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hyperlink" Target="http://www.ilcd.uscourts.gov/"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52.gif"/><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53.gif"/><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57200"/>
            <a:ext cx="8229600" cy="1447800"/>
          </a:xfrm>
        </p:spPr>
        <p:txBody>
          <a:bodyPr/>
          <a:lstStyle/>
          <a:p>
            <a:pPr eaLnBrk="1" fontAlgn="auto" hangingPunct="1">
              <a:spcAft>
                <a:spcPts val="0"/>
              </a:spcAft>
              <a:defRPr/>
            </a:pPr>
            <a:r>
              <a:rPr lang="en-US" sz="8000" dirty="0" smtClean="0"/>
              <a:t>Cm/ecf</a:t>
            </a:r>
            <a:r>
              <a:rPr lang="en-US" dirty="0" smtClean="0"/>
              <a:t> </a:t>
            </a:r>
            <a:endParaRPr lang="en-US" dirty="0"/>
          </a:p>
        </p:txBody>
      </p:sp>
      <p:sp>
        <p:nvSpPr>
          <p:cNvPr id="3075" name="Subtitle 2"/>
          <p:cNvSpPr>
            <a:spLocks noGrp="1"/>
          </p:cNvSpPr>
          <p:nvPr>
            <p:ph type="subTitle" idx="1"/>
          </p:nvPr>
        </p:nvSpPr>
        <p:spPr>
          <a:xfrm>
            <a:off x="1371600" y="2819400"/>
            <a:ext cx="6400800" cy="1676400"/>
          </a:xfrm>
        </p:spPr>
        <p:txBody>
          <a:bodyPr/>
          <a:lstStyle/>
          <a:p>
            <a:pPr eaLnBrk="1" hangingPunct="1"/>
            <a:r>
              <a:rPr lang="en-US" dirty="0" smtClean="0">
                <a:solidFill>
                  <a:srgbClr val="D5CEB1"/>
                </a:solidFill>
              </a:rPr>
              <a:t>United States District Court</a:t>
            </a:r>
          </a:p>
          <a:p>
            <a:pPr eaLnBrk="1" hangingPunct="1"/>
            <a:r>
              <a:rPr lang="en-US" dirty="0" smtClean="0">
                <a:solidFill>
                  <a:srgbClr val="D5CEB1"/>
                </a:solidFill>
              </a:rPr>
              <a:t>Central District of Illinois</a:t>
            </a:r>
          </a:p>
          <a:p>
            <a:pPr eaLnBrk="1" hangingPunct="1"/>
            <a:r>
              <a:rPr lang="en-US" dirty="0" smtClean="0">
                <a:solidFill>
                  <a:srgbClr val="D5CEB1"/>
                </a:solidFill>
              </a:rPr>
              <a:t>February 5, 2011</a:t>
            </a:r>
          </a:p>
        </p:txBody>
      </p:sp>
      <p:sp>
        <p:nvSpPr>
          <p:cNvPr id="4" name="TextBox 3"/>
          <p:cNvSpPr txBox="1"/>
          <p:nvPr/>
        </p:nvSpPr>
        <p:spPr>
          <a:xfrm>
            <a:off x="1371600" y="5029200"/>
            <a:ext cx="6248400" cy="707886"/>
          </a:xfrm>
          <a:prstGeom prst="rect">
            <a:avLst/>
          </a:prstGeom>
          <a:noFill/>
          <a:ln w="38100">
            <a:noFill/>
          </a:ln>
          <a:effectLst>
            <a:glow rad="63500">
              <a:schemeClr val="accent3">
                <a:satMod val="175000"/>
                <a:alpha val="40000"/>
              </a:schemeClr>
            </a:glow>
            <a:outerShdw blurRad="50800" dist="38100" dir="10800000" algn="r" rotWithShape="0">
              <a:prstClr val="black">
                <a:alpha val="40000"/>
              </a:prstClr>
            </a:outerShdw>
          </a:effectLst>
        </p:spPr>
        <p:txBody>
          <a:bodyPr>
            <a:spAutoFit/>
          </a:bodyPr>
          <a:lstStyle/>
          <a:p>
            <a:pPr>
              <a:defRPr/>
            </a:pPr>
            <a:r>
              <a:rPr lang="en-US" sz="2000" dirty="0">
                <a:solidFill>
                  <a:schemeClr val="accent1">
                    <a:lumMod val="60000"/>
                    <a:lumOff val="40000"/>
                  </a:schemeClr>
                </a:solidFill>
              </a:rPr>
              <a:t>                         </a:t>
            </a:r>
            <a:r>
              <a:rPr lang="en-US" sz="2000" dirty="0">
                <a:solidFill>
                  <a:srgbClr val="FFC000"/>
                </a:solidFill>
              </a:rPr>
              <a:t>UPDATE ON </a:t>
            </a:r>
            <a:r>
              <a:rPr lang="en-US" sz="2000" dirty="0" smtClean="0">
                <a:solidFill>
                  <a:srgbClr val="FFC000"/>
                </a:solidFill>
              </a:rPr>
              <a:t>LOCAL RULES </a:t>
            </a:r>
            <a:endParaRPr lang="en-US" sz="2000" dirty="0">
              <a:solidFill>
                <a:srgbClr val="FFC000"/>
              </a:solidFill>
            </a:endParaRPr>
          </a:p>
          <a:p>
            <a:pPr>
              <a:defRPr/>
            </a:pPr>
            <a:r>
              <a:rPr lang="en-US" sz="2000" dirty="0">
                <a:solidFill>
                  <a:srgbClr val="FFC000"/>
                </a:solidFill>
              </a:rPr>
              <a:t>      </a:t>
            </a:r>
            <a:r>
              <a:rPr lang="en-US" sz="2000" dirty="0" smtClean="0">
                <a:solidFill>
                  <a:srgbClr val="FFC000"/>
                </a:solidFill>
              </a:rPr>
              <a:t>   QUESTIONS </a:t>
            </a:r>
            <a:r>
              <a:rPr lang="en-US" sz="2000" dirty="0">
                <a:solidFill>
                  <a:srgbClr val="FFC000"/>
                </a:solidFill>
              </a:rPr>
              <a:t>ABOUT ELECTRONIC FILING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381000"/>
            <a:ext cx="8229600" cy="5927725"/>
          </a:xfrm>
        </p:spPr>
        <p:txBody>
          <a:bodyPr/>
          <a:lstStyle/>
          <a:p>
            <a:pPr marL="136525" indent="0">
              <a:buNone/>
            </a:pPr>
            <a:endParaRPr lang="en-US" dirty="0" smtClean="0"/>
          </a:p>
          <a:p>
            <a:pPr marL="136525" indent="0">
              <a:buNone/>
            </a:pPr>
            <a:r>
              <a:rPr lang="en-US" dirty="0" smtClean="0"/>
              <a:t>Click </a:t>
            </a:r>
            <a:r>
              <a:rPr lang="en-US" dirty="0"/>
              <a:t>on Civil in the blue tool bar located at the top of the page</a:t>
            </a:r>
            <a:r>
              <a:rPr lang="en-US" dirty="0" smtClean="0"/>
              <a:t>.</a:t>
            </a:r>
          </a:p>
          <a:p>
            <a:pPr marL="136525" indent="0">
              <a:buNone/>
            </a:pPr>
            <a:r>
              <a:rPr lang="en-US" dirty="0" smtClean="0"/>
              <a:t>Click </a:t>
            </a:r>
            <a:r>
              <a:rPr lang="en-US" dirty="0"/>
              <a:t>on Attorney Opening of Civil Cases.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819401"/>
            <a:ext cx="7848600" cy="3276600"/>
          </a:xfrm>
          <a:prstGeom prst="rect">
            <a:avLst/>
          </a:prstGeom>
        </p:spPr>
      </p:pic>
      <p:cxnSp>
        <p:nvCxnSpPr>
          <p:cNvPr id="4" name="Straight Arrow Connector 3"/>
          <p:cNvCxnSpPr/>
          <p:nvPr/>
        </p:nvCxnSpPr>
        <p:spPr>
          <a:xfrm flipH="1">
            <a:off x="4191000" y="4572000"/>
            <a:ext cx="6858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2206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381000"/>
            <a:ext cx="8229600" cy="5927725"/>
          </a:xfrm>
        </p:spPr>
        <p:txBody>
          <a:bodyPr/>
          <a:lstStyle/>
          <a:p>
            <a:pPr marL="136525" indent="0">
              <a:buNone/>
            </a:pPr>
            <a:r>
              <a:rPr lang="en-US" dirty="0" smtClean="0"/>
              <a:t>Choose </a:t>
            </a:r>
            <a:r>
              <a:rPr lang="en-US" dirty="0"/>
              <a:t>correct office for filing from drop down box. Verify that the Case type </a:t>
            </a:r>
            <a:r>
              <a:rPr lang="en-US" dirty="0" smtClean="0"/>
              <a:t>is cv</a:t>
            </a:r>
            <a:r>
              <a:rPr lang="en-US" dirty="0"/>
              <a:t>. (Note: If you are not sure which office is applicable, please refer to the Local </a:t>
            </a:r>
            <a:r>
              <a:rPr lang="en-US" dirty="0" smtClean="0"/>
              <a:t>Rules to </a:t>
            </a:r>
            <a:r>
              <a:rPr lang="en-US" dirty="0"/>
              <a:t>determine correct location). </a:t>
            </a:r>
            <a:r>
              <a:rPr lang="en-US" dirty="0">
                <a:solidFill>
                  <a:srgbClr val="FFC000"/>
                </a:solidFill>
              </a:rPr>
              <a:t>DO NOTHING ELSE ON THIS SCREEN</a:t>
            </a:r>
            <a:r>
              <a:rPr lang="en-US" dirty="0" smtClean="0">
                <a:solidFill>
                  <a:srgbClr val="FFC000"/>
                </a:solidFill>
              </a:rPr>
              <a:t>.</a:t>
            </a:r>
          </a:p>
          <a:p>
            <a:pPr marL="136525" indent="0">
              <a:buNone/>
            </a:pPr>
            <a:r>
              <a:rPr lang="en-US" dirty="0" smtClean="0"/>
              <a:t>Click next.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3341427"/>
            <a:ext cx="8229599" cy="3505200"/>
          </a:xfrm>
          <a:prstGeom prst="rect">
            <a:avLst/>
          </a:prstGeom>
        </p:spPr>
      </p:pic>
    </p:spTree>
    <p:extLst>
      <p:ext uri="{BB962C8B-B14F-4D97-AF65-F5344CB8AC3E}">
        <p14:creationId xmlns:p14="http://schemas.microsoft.com/office/powerpoint/2010/main" val="3908348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533400"/>
            <a:ext cx="8229600" cy="6324600"/>
          </a:xfrm>
        </p:spPr>
        <p:txBody>
          <a:bodyPr/>
          <a:lstStyle/>
          <a:p>
            <a:pPr marL="136525" indent="0">
              <a:buNone/>
            </a:pPr>
            <a:r>
              <a:rPr lang="en-US" b="0" i="0" u="none" strike="noStrike" baseline="0" dirty="0" smtClean="0">
                <a:latin typeface="Tahoma"/>
              </a:rPr>
              <a:t>You will now see a screen which asks for specific statistical information regarding your case. This information is the same information that you provide on your civil cover sheet. Please refer to your completed civil cover sheet for information. Fill in the appropriate boxes by clicking on the down arrow located at the end of each informational box.</a:t>
            </a:r>
          </a:p>
          <a:p>
            <a:pPr marL="136525" indent="0">
              <a:buNone/>
            </a:pPr>
            <a:r>
              <a:rPr lang="en-US" b="1" i="0" u="none" strike="noStrike" baseline="0" dirty="0" smtClean="0">
                <a:solidFill>
                  <a:srgbClr val="FFC000"/>
                </a:solidFill>
                <a:latin typeface="Tahoma,Bold"/>
              </a:rPr>
              <a:t>Please note that it is mandatory to fill in the Jurisdiction, Cause of Action, Nature of Suit and Origin boxes. If you are paying by credit card, the fee status selection should be paid.</a:t>
            </a:r>
          </a:p>
          <a:p>
            <a:pPr marL="136525" indent="0">
              <a:buNone/>
            </a:pPr>
            <a:endParaRPr lang="en-US" dirty="0"/>
          </a:p>
        </p:txBody>
      </p:sp>
    </p:spTree>
    <p:extLst>
      <p:ext uri="{BB962C8B-B14F-4D97-AF65-F5344CB8AC3E}">
        <p14:creationId xmlns:p14="http://schemas.microsoft.com/office/powerpoint/2010/main" val="3119014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457200"/>
            <a:ext cx="8229600" cy="5851525"/>
          </a:xfrm>
        </p:spPr>
        <p:txBody>
          <a:bodyPr/>
          <a:lstStyle/>
          <a:p>
            <a:pPr marL="136525" indent="0">
              <a:buNone/>
            </a:pPr>
            <a:endParaRPr lang="en-US" b="0" i="0" u="none" strike="noStrike" baseline="0" dirty="0" smtClean="0">
              <a:latin typeface="Tahoma"/>
            </a:endParaRPr>
          </a:p>
          <a:p>
            <a:pPr marL="136525" indent="0">
              <a:buNone/>
            </a:pPr>
            <a:r>
              <a:rPr lang="en-US" b="0" i="0" u="none" strike="noStrike" baseline="0" dirty="0" smtClean="0">
                <a:latin typeface="Tahoma"/>
              </a:rPr>
              <a:t>Once all appropriate boxes are complete, click next.  </a:t>
            </a:r>
            <a:endParaRPr lang="en-US" dirty="0" smtClean="0">
              <a:latin typeface="Tahoma"/>
            </a:endParaRPr>
          </a:p>
          <a:p>
            <a:endParaRPr lang="en-US" dirty="0"/>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981200"/>
            <a:ext cx="75438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2186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609600"/>
            <a:ext cx="8229600" cy="5699125"/>
          </a:xfrm>
        </p:spPr>
        <p:txBody>
          <a:bodyPr/>
          <a:lstStyle/>
          <a:p>
            <a:pPr marL="136525" indent="0">
              <a:buNone/>
            </a:pPr>
            <a:r>
              <a:rPr lang="en-US" dirty="0" smtClean="0"/>
              <a:t>You </a:t>
            </a:r>
            <a:r>
              <a:rPr lang="en-US" dirty="0"/>
              <a:t>will now see a screen in which you may add parties. You will note that </a:t>
            </a:r>
            <a:r>
              <a:rPr lang="en-US" dirty="0" smtClean="0"/>
              <a:t>this screen </a:t>
            </a:r>
            <a:r>
              <a:rPr lang="en-US" dirty="0"/>
              <a:t>is a split screen. Please pay special attention to which side of the screen </a:t>
            </a:r>
            <a:r>
              <a:rPr lang="en-US" dirty="0" smtClean="0"/>
              <a:t>you are working.</a:t>
            </a:r>
          </a:p>
          <a:p>
            <a:pPr marL="136525" indent="0">
              <a:buNone/>
            </a:pPr>
            <a:endParaRPr lang="en-US" dirty="0" smtClean="0"/>
          </a:p>
          <a:p>
            <a:pPr marL="136525" indent="0">
              <a:buNone/>
            </a:pPr>
            <a:r>
              <a:rPr lang="en-US" dirty="0" smtClean="0"/>
              <a:t>To </a:t>
            </a:r>
            <a:r>
              <a:rPr lang="en-US" dirty="0"/>
              <a:t>add </a:t>
            </a:r>
            <a:r>
              <a:rPr lang="en-US" dirty="0" smtClean="0"/>
              <a:t>parties, type </a:t>
            </a:r>
            <a:r>
              <a:rPr lang="en-US" dirty="0"/>
              <a:t>in plaintiffs first and last names in the appropriate box on </a:t>
            </a:r>
            <a:r>
              <a:rPr lang="en-US" dirty="0" smtClean="0"/>
              <a:t>the right </a:t>
            </a:r>
            <a:r>
              <a:rPr lang="en-US" dirty="0"/>
              <a:t>side of your screen. Click Search. A Search Results box is displayed and </a:t>
            </a:r>
            <a:r>
              <a:rPr lang="en-US" dirty="0" smtClean="0"/>
              <a:t>below the </a:t>
            </a:r>
            <a:r>
              <a:rPr lang="en-US" dirty="0"/>
              <a:t>box there are two buttons, one which says Select Party, and one which says </a:t>
            </a:r>
            <a:r>
              <a:rPr lang="en-US" dirty="0" smtClean="0"/>
              <a:t>Create New </a:t>
            </a:r>
            <a:r>
              <a:rPr lang="en-US" dirty="0"/>
              <a:t>Party</a:t>
            </a:r>
            <a:r>
              <a:rPr lang="en-US" dirty="0" smtClean="0"/>
              <a:t>.</a:t>
            </a:r>
            <a:endParaRPr lang="en-US" dirty="0"/>
          </a:p>
        </p:txBody>
      </p:sp>
    </p:spTree>
    <p:extLst>
      <p:ext uri="{BB962C8B-B14F-4D97-AF65-F5344CB8AC3E}">
        <p14:creationId xmlns:p14="http://schemas.microsoft.com/office/powerpoint/2010/main" val="3998062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609600"/>
            <a:ext cx="8229600" cy="5699125"/>
          </a:xfrm>
        </p:spPr>
        <p:txBody>
          <a:bodyPr/>
          <a:lstStyle/>
          <a:p>
            <a:endParaRPr lang="en-US" dirty="0" smtClean="0"/>
          </a:p>
          <a:p>
            <a:pPr marL="136525" indent="0">
              <a:buNone/>
            </a:pPr>
            <a:r>
              <a:rPr lang="en-US" dirty="0" smtClean="0"/>
              <a:t>Click on Create New Party.</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740" y="2286000"/>
            <a:ext cx="7620000" cy="3627984"/>
          </a:xfrm>
          <a:prstGeom prst="rect">
            <a:avLst/>
          </a:prstGeom>
        </p:spPr>
      </p:pic>
    </p:spTree>
    <p:extLst>
      <p:ext uri="{BB962C8B-B14F-4D97-AF65-F5344CB8AC3E}">
        <p14:creationId xmlns:p14="http://schemas.microsoft.com/office/powerpoint/2010/main" val="2914552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609600"/>
            <a:ext cx="8229600" cy="5699125"/>
          </a:xfrm>
        </p:spPr>
        <p:txBody>
          <a:bodyPr/>
          <a:lstStyle/>
          <a:p>
            <a:pPr marL="136525" indent="0">
              <a:buNone/>
            </a:pPr>
            <a:endParaRPr lang="en-US" dirty="0" smtClean="0"/>
          </a:p>
          <a:p>
            <a:pPr marL="136525" indent="0">
              <a:buNone/>
            </a:pPr>
            <a:r>
              <a:rPr lang="en-US" dirty="0" smtClean="0"/>
              <a:t>The </a:t>
            </a:r>
            <a:r>
              <a:rPr lang="en-US" dirty="0"/>
              <a:t>Party Information Screen now appears on the right side of your screen. </a:t>
            </a:r>
            <a:r>
              <a:rPr lang="en-US" dirty="0" smtClean="0"/>
              <a:t>Your plaintiff’s </a:t>
            </a:r>
            <a:r>
              <a:rPr lang="en-US" dirty="0"/>
              <a:t>name will be in the appropriate boxes in this screen. You will need </a:t>
            </a:r>
            <a:r>
              <a:rPr lang="en-US" dirty="0" smtClean="0"/>
              <a:t>to change </a:t>
            </a:r>
            <a:r>
              <a:rPr lang="en-US" dirty="0"/>
              <a:t>the role of the party by </a:t>
            </a:r>
            <a:r>
              <a:rPr lang="en-US" dirty="0" smtClean="0"/>
              <a:t>clicking </a:t>
            </a:r>
            <a:r>
              <a:rPr lang="en-US" dirty="0"/>
              <a:t>on the drop down box arrow, and selecting </a:t>
            </a:r>
            <a:r>
              <a:rPr lang="en-US" dirty="0" smtClean="0"/>
              <a:t>the correct </a:t>
            </a:r>
            <a:r>
              <a:rPr lang="en-US" dirty="0"/>
              <a:t>role (in this case, plaintiff). Enter no other information on this screen. On </a:t>
            </a:r>
            <a:r>
              <a:rPr lang="en-US" dirty="0" smtClean="0"/>
              <a:t>the bottom </a:t>
            </a:r>
            <a:r>
              <a:rPr lang="en-US" dirty="0"/>
              <a:t>of the screen is a button that says add party (you may have to use your </a:t>
            </a:r>
            <a:r>
              <a:rPr lang="en-US" dirty="0" smtClean="0"/>
              <a:t>scroll bar </a:t>
            </a:r>
            <a:r>
              <a:rPr lang="en-US" dirty="0"/>
              <a:t>located on the far right hand side of your screen to be able to see the add </a:t>
            </a:r>
            <a:r>
              <a:rPr lang="en-US" dirty="0" smtClean="0"/>
              <a:t>party button). </a:t>
            </a:r>
            <a:endParaRPr lang="en-US" dirty="0"/>
          </a:p>
        </p:txBody>
      </p:sp>
    </p:spTree>
    <p:extLst>
      <p:ext uri="{BB962C8B-B14F-4D97-AF65-F5344CB8AC3E}">
        <p14:creationId xmlns:p14="http://schemas.microsoft.com/office/powerpoint/2010/main" val="16162969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685800"/>
            <a:ext cx="8229600" cy="5622925"/>
          </a:xfrm>
        </p:spPr>
        <p:txBody>
          <a:bodyPr/>
          <a:lstStyle/>
          <a:p>
            <a:pPr marL="136525" indent="0">
              <a:buNone/>
            </a:pPr>
            <a:r>
              <a:rPr lang="en-US" dirty="0" smtClean="0"/>
              <a:t>Click on the add party button (located on the bottom right hand side of your screen), NOT the “add new party” button (located on the top left hand of your screen). You will note that if done correctly, your party has been added to the party tree on the left side of your screen. If you should click on the “add new party” button in error,</a:t>
            </a:r>
          </a:p>
          <a:p>
            <a:pPr marL="136525" indent="0">
              <a:buNone/>
            </a:pPr>
            <a:r>
              <a:rPr lang="en-US" dirty="0" smtClean="0"/>
              <a:t>your party will not be added to the party tree and you will need to re-enter the information on the right side of your screen. It is imperative to always check the party tree located on the left side of your screen to verify that your parties are being added.</a:t>
            </a:r>
          </a:p>
          <a:p>
            <a:endParaRPr lang="en-US" dirty="0"/>
          </a:p>
        </p:txBody>
      </p:sp>
    </p:spTree>
    <p:extLst>
      <p:ext uri="{BB962C8B-B14F-4D97-AF65-F5344CB8AC3E}">
        <p14:creationId xmlns:p14="http://schemas.microsoft.com/office/powerpoint/2010/main" val="12497197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609600"/>
            <a:ext cx="8229600" cy="5699125"/>
          </a:xfrm>
        </p:spPr>
        <p:txBody>
          <a:bodyPr/>
          <a:lstStyle/>
          <a:p>
            <a:pPr marL="136525" indent="0">
              <a:buNone/>
            </a:pPr>
            <a:r>
              <a:rPr lang="en-US" b="1" dirty="0" smtClean="0">
                <a:solidFill>
                  <a:srgbClr val="FFC000"/>
                </a:solidFill>
              </a:rPr>
              <a:t>DO NOT HIT YOUR BROWSER BACK BUTTON IN AN ATTEMPT TO CORRECT ERRORS</a:t>
            </a:r>
            <a:r>
              <a:rPr lang="en-US" dirty="0" smtClean="0">
                <a:solidFill>
                  <a:srgbClr val="FFC000"/>
                </a:solidFill>
              </a:rPr>
              <a:t>.</a:t>
            </a:r>
          </a:p>
          <a:p>
            <a:pPr marL="136525" indent="0">
              <a:buNone/>
            </a:pPr>
            <a:r>
              <a:rPr lang="en-US" dirty="0"/>
              <a:t>You will note that your plaintiff’s name has now been added to the left side.</a:t>
            </a:r>
            <a:endParaRPr lang="en-US" dirty="0">
              <a:solidFill>
                <a:srgbClr val="FF0000"/>
              </a:solidFill>
            </a:endParaRPr>
          </a:p>
          <a:p>
            <a:pPr marL="136525" indent="0">
              <a:buNone/>
            </a:pPr>
            <a:endParaRPr lang="en-US" dirty="0" smtClean="0">
              <a:solidFill>
                <a:srgbClr val="FF0000"/>
              </a:solidFill>
            </a:endParaRPr>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895600"/>
            <a:ext cx="81534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3034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76200"/>
            <a:ext cx="8229600" cy="6629400"/>
          </a:xfrm>
        </p:spPr>
        <p:txBody>
          <a:bodyPr/>
          <a:lstStyle/>
          <a:p>
            <a:pPr marL="136525" indent="0">
              <a:buNone/>
            </a:pPr>
            <a:r>
              <a:rPr lang="en-US" dirty="0"/>
              <a:t>You are now ready to enter another party. To do this you once again go to </a:t>
            </a:r>
            <a:r>
              <a:rPr lang="en-US" dirty="0" smtClean="0"/>
              <a:t>the right </a:t>
            </a:r>
            <a:r>
              <a:rPr lang="en-US" dirty="0"/>
              <a:t>side of your </a:t>
            </a:r>
            <a:r>
              <a:rPr lang="en-US" dirty="0" smtClean="0"/>
              <a:t>screen, adding names as you did above </a:t>
            </a:r>
            <a:r>
              <a:rPr lang="en-US" dirty="0"/>
              <a:t>making note to change </a:t>
            </a:r>
            <a:r>
              <a:rPr lang="en-US" dirty="0" smtClean="0"/>
              <a:t>your role </a:t>
            </a:r>
            <a:r>
              <a:rPr lang="en-US" dirty="0"/>
              <a:t>types as appropriate. As you continue to add </a:t>
            </a:r>
            <a:r>
              <a:rPr lang="en-US" dirty="0" smtClean="0"/>
              <a:t>parties the </a:t>
            </a:r>
            <a:r>
              <a:rPr lang="en-US" dirty="0"/>
              <a:t>names will appear on </a:t>
            </a:r>
            <a:r>
              <a:rPr lang="en-US" dirty="0" smtClean="0"/>
              <a:t>the </a:t>
            </a:r>
            <a:r>
              <a:rPr lang="en-US" dirty="0"/>
              <a:t>left side of the screen </a:t>
            </a:r>
            <a:r>
              <a:rPr lang="en-US" dirty="0" smtClean="0"/>
              <a:t>also. Once </a:t>
            </a:r>
            <a:r>
              <a:rPr lang="en-US" dirty="0"/>
              <a:t>all parties have been entered, you will notice on the left side of your </a:t>
            </a:r>
            <a:r>
              <a:rPr lang="en-US" dirty="0" smtClean="0"/>
              <a:t>screen, above </a:t>
            </a:r>
            <a:r>
              <a:rPr lang="en-US" dirty="0"/>
              <a:t>the party names a button that says “Create Case”. </a:t>
            </a:r>
            <a:r>
              <a:rPr lang="en-US" dirty="0" smtClean="0"/>
              <a:t>Click on this button.</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114800"/>
            <a:ext cx="78486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a:off x="1676400" y="4267200"/>
            <a:ext cx="7620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897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normAutofit fontScale="90000"/>
          </a:bodyPr>
          <a:lstStyle/>
          <a:p>
            <a:pPr eaLnBrk="1" fontAlgn="auto" hangingPunct="1">
              <a:spcAft>
                <a:spcPts val="0"/>
              </a:spcAft>
              <a:defRPr/>
            </a:pPr>
            <a:r>
              <a:rPr lang="en-US" dirty="0" smtClean="0"/>
              <a:t>Central District of Illinois public website</a:t>
            </a:r>
            <a:br>
              <a:rPr lang="en-US" dirty="0" smtClean="0"/>
            </a:br>
            <a:r>
              <a:rPr lang="en-US" dirty="0" smtClean="0">
                <a:solidFill>
                  <a:srgbClr val="FFFF00"/>
                </a:solidFill>
                <a:hlinkClick r:id="rId2"/>
              </a:rPr>
              <a:t>www.ilcd.uscourts.gov</a:t>
            </a:r>
            <a:endParaRPr lang="en-US" dirty="0">
              <a:solidFill>
                <a:srgbClr val="FFFF00"/>
              </a:solidFill>
            </a:endParaRP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066800" y="2209800"/>
            <a:ext cx="6781800" cy="4548188"/>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533400"/>
            <a:ext cx="8229600" cy="5775325"/>
          </a:xfrm>
        </p:spPr>
        <p:txBody>
          <a:bodyPr/>
          <a:lstStyle/>
          <a:p>
            <a:pPr marL="136525" indent="0">
              <a:buNone/>
            </a:pPr>
            <a:r>
              <a:rPr lang="en-US" dirty="0" smtClean="0"/>
              <a:t>A screen appears that says “Case will be created.  Proceed?”.  If you have entered your parties correctly, have your credit card ready, and have your complaint ready to attach (in </a:t>
            </a:r>
            <a:r>
              <a:rPr lang="en-US" dirty="0" err="1" smtClean="0"/>
              <a:t>pdf</a:t>
            </a:r>
            <a:r>
              <a:rPr lang="en-US" dirty="0" smtClean="0"/>
              <a:t> format), click ‘Yes’ to proceed. </a:t>
            </a:r>
          </a:p>
          <a:p>
            <a:pPr marL="136525" indent="0">
              <a:buNone/>
            </a:pPr>
            <a:r>
              <a:rPr lang="en-US" dirty="0" smtClean="0"/>
              <a:t>Your </a:t>
            </a:r>
            <a:r>
              <a:rPr lang="en-US" dirty="0"/>
              <a:t>case has now been created and a </a:t>
            </a:r>
            <a:r>
              <a:rPr lang="en-US" dirty="0" smtClean="0"/>
              <a:t>case number </a:t>
            </a:r>
            <a:r>
              <a:rPr lang="en-US" dirty="0"/>
              <a:t>is assigned.</a:t>
            </a:r>
          </a:p>
          <a:p>
            <a:pPr marL="136525" indent="0">
              <a:buNone/>
            </a:pPr>
            <a:r>
              <a:rPr lang="en-US" b="1" dirty="0">
                <a:solidFill>
                  <a:srgbClr val="FFC000"/>
                </a:solidFill>
              </a:rPr>
              <a:t>NOTE</a:t>
            </a:r>
            <a:r>
              <a:rPr lang="en-US" dirty="0">
                <a:solidFill>
                  <a:srgbClr val="FFC000"/>
                </a:solidFill>
              </a:rPr>
              <a:t>: Once you have clicked the “create case” button , </a:t>
            </a:r>
            <a:r>
              <a:rPr lang="en-US" b="1" dirty="0">
                <a:solidFill>
                  <a:srgbClr val="FFC000"/>
                </a:solidFill>
              </a:rPr>
              <a:t>DO NOT HIT </a:t>
            </a:r>
            <a:r>
              <a:rPr lang="en-US" b="1" dirty="0" smtClean="0">
                <a:solidFill>
                  <a:srgbClr val="FFC000"/>
                </a:solidFill>
              </a:rPr>
              <a:t>YOUR BROWSER </a:t>
            </a:r>
            <a:r>
              <a:rPr lang="en-US" b="1" dirty="0">
                <a:solidFill>
                  <a:srgbClr val="FFC000"/>
                </a:solidFill>
              </a:rPr>
              <a:t>BACK BUTTON </a:t>
            </a:r>
            <a:r>
              <a:rPr lang="en-US" dirty="0">
                <a:solidFill>
                  <a:srgbClr val="FFC000"/>
                </a:solidFill>
              </a:rPr>
              <a:t>in hopes of correcting any errors to your case. </a:t>
            </a:r>
            <a:r>
              <a:rPr lang="en-US" dirty="0" smtClean="0">
                <a:solidFill>
                  <a:srgbClr val="FFC000"/>
                </a:solidFill>
              </a:rPr>
              <a:t>Please contact </a:t>
            </a:r>
            <a:r>
              <a:rPr lang="en-US" dirty="0">
                <a:solidFill>
                  <a:srgbClr val="FFC000"/>
                </a:solidFill>
              </a:rPr>
              <a:t>the clerk’s office with any questions.</a:t>
            </a:r>
          </a:p>
        </p:txBody>
      </p:sp>
    </p:spTree>
    <p:extLst>
      <p:ext uri="{BB962C8B-B14F-4D97-AF65-F5344CB8AC3E}">
        <p14:creationId xmlns:p14="http://schemas.microsoft.com/office/powerpoint/2010/main" val="3617511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609600"/>
            <a:ext cx="8229600" cy="5943600"/>
          </a:xfrm>
        </p:spPr>
        <p:txBody>
          <a:bodyPr/>
          <a:lstStyle/>
          <a:p>
            <a:pPr marL="136525" indent="0">
              <a:buNone/>
            </a:pPr>
            <a:r>
              <a:rPr lang="en-US" dirty="0" smtClean="0"/>
              <a:t>You </a:t>
            </a:r>
            <a:r>
              <a:rPr lang="en-US" dirty="0"/>
              <a:t>will notice that this screen displays your case number and asks if you </a:t>
            </a:r>
            <a:r>
              <a:rPr lang="en-US" dirty="0" smtClean="0"/>
              <a:t>would like </a:t>
            </a:r>
            <a:r>
              <a:rPr lang="en-US" dirty="0"/>
              <a:t>to docket lead </a:t>
            </a:r>
            <a:r>
              <a:rPr lang="en-US" dirty="0" smtClean="0"/>
              <a:t>event</a:t>
            </a:r>
            <a:r>
              <a:rPr lang="en-US" dirty="0"/>
              <a:t>. Click on the link “Docket Lead Event</a:t>
            </a:r>
            <a:r>
              <a:rPr lang="en-US" dirty="0" smtClean="0"/>
              <a:t>”.</a:t>
            </a:r>
          </a:p>
          <a:p>
            <a:pPr marL="136525" indent="0">
              <a:buNone/>
            </a:pPr>
            <a:endParaRPr lang="en-US" dirty="0"/>
          </a:p>
          <a:p>
            <a:pPr marL="136525" indent="0">
              <a:buNone/>
            </a:pPr>
            <a:endParaRPr lang="en-US" dirty="0"/>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895600"/>
            <a:ext cx="7620000" cy="3455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a:xfrm flipH="1">
            <a:off x="2895600" y="5105400"/>
            <a:ext cx="15240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385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617538"/>
            <a:ext cx="8229600" cy="5775325"/>
          </a:xfrm>
        </p:spPr>
        <p:txBody>
          <a:bodyPr/>
          <a:lstStyle/>
          <a:p>
            <a:pPr marL="136525" indent="0">
              <a:buNone/>
            </a:pPr>
            <a:r>
              <a:rPr lang="en-US" dirty="0" smtClean="0"/>
              <a:t>From this screen choose “Attorney Complaint” or “Attorney Notice of Removal” (whichever is appropriate) from the list of ‘Available Events’ and click next.</a:t>
            </a:r>
          </a:p>
          <a:p>
            <a:pPr marL="136525" indent="0">
              <a:buNone/>
            </a:pPr>
            <a:endParaRPr lang="en-US" dirty="0"/>
          </a:p>
          <a:p>
            <a:pPr marL="136525" indent="0">
              <a:buNone/>
            </a:pPr>
            <a:endParaRPr lang="en-US" dirty="0" smtClean="0"/>
          </a:p>
          <a:p>
            <a:pPr marL="136525" indent="0">
              <a:buNone/>
            </a:pPr>
            <a:endParaRPr lang="en-US" dirty="0"/>
          </a:p>
          <a:p>
            <a:pPr marL="136525" indent="0">
              <a:buNone/>
            </a:pPr>
            <a:endParaRPr lang="en-US" dirty="0" smtClean="0"/>
          </a:p>
          <a:p>
            <a:pPr marL="136525" indent="0">
              <a:buNone/>
            </a:pPr>
            <a:endParaRPr lang="en-US" dirty="0"/>
          </a:p>
          <a:p>
            <a:pPr marL="136525" indent="0">
              <a:buNone/>
            </a:pPr>
            <a:r>
              <a:rPr lang="en-US" dirty="0" smtClean="0"/>
              <a:t>An </a:t>
            </a:r>
            <a:r>
              <a:rPr lang="en-US" dirty="0"/>
              <a:t>informational screen appears with the case number that has been assigned </a:t>
            </a:r>
            <a:r>
              <a:rPr lang="en-US" dirty="0" smtClean="0"/>
              <a:t>to your </a:t>
            </a:r>
            <a:r>
              <a:rPr lang="en-US" dirty="0"/>
              <a:t>case.</a:t>
            </a:r>
          </a:p>
          <a:p>
            <a:pPr marL="136525" indent="0">
              <a:buNone/>
            </a:pPr>
            <a:r>
              <a:rPr lang="en-US" dirty="0" smtClean="0"/>
              <a:t>Click Next.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2362200"/>
            <a:ext cx="7534275" cy="2590800"/>
          </a:xfrm>
          <a:prstGeom prst="rect">
            <a:avLst/>
          </a:prstGeom>
        </p:spPr>
      </p:pic>
    </p:spTree>
    <p:extLst>
      <p:ext uri="{BB962C8B-B14F-4D97-AF65-F5344CB8AC3E}">
        <p14:creationId xmlns:p14="http://schemas.microsoft.com/office/powerpoint/2010/main" val="2480905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457200"/>
            <a:ext cx="8763000" cy="6400800"/>
          </a:xfrm>
        </p:spPr>
        <p:txBody>
          <a:bodyPr/>
          <a:lstStyle/>
          <a:p>
            <a:pPr marL="136525" indent="0">
              <a:buNone/>
            </a:pPr>
            <a:r>
              <a:rPr lang="en-US" dirty="0"/>
              <a:t>On this screen you will see that you once again have a split screen. On the </a:t>
            </a:r>
            <a:r>
              <a:rPr lang="en-US" dirty="0" smtClean="0"/>
              <a:t>left side </a:t>
            </a:r>
            <a:r>
              <a:rPr lang="en-US" dirty="0"/>
              <a:t>of your screen you will see the plaintiff(s) and defendant(s) that you have </a:t>
            </a:r>
            <a:r>
              <a:rPr lang="en-US" dirty="0" smtClean="0"/>
              <a:t>entered. On </a:t>
            </a:r>
            <a:r>
              <a:rPr lang="en-US" dirty="0"/>
              <a:t>the right hand of the screen all parties appear in a box. At the top of the </a:t>
            </a:r>
            <a:r>
              <a:rPr lang="en-US" dirty="0" smtClean="0"/>
              <a:t>split screen on the right hand side you will see that you are being asked to ‘select the filer’ . YOU ARE </a:t>
            </a:r>
            <a:r>
              <a:rPr lang="en-US" dirty="0"/>
              <a:t>THE </a:t>
            </a:r>
            <a:r>
              <a:rPr lang="en-US" dirty="0" smtClean="0"/>
              <a:t>FILER.  Click next.</a:t>
            </a:r>
          </a:p>
          <a:p>
            <a:pPr marL="136525"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4036896"/>
            <a:ext cx="6934200" cy="2514600"/>
          </a:xfrm>
          <a:prstGeom prst="rect">
            <a:avLst/>
          </a:prstGeom>
        </p:spPr>
      </p:pic>
    </p:spTree>
    <p:extLst>
      <p:ext uri="{BB962C8B-B14F-4D97-AF65-F5344CB8AC3E}">
        <p14:creationId xmlns:p14="http://schemas.microsoft.com/office/powerpoint/2010/main" val="3591314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457200"/>
            <a:ext cx="8229600" cy="5851525"/>
          </a:xfrm>
        </p:spPr>
        <p:txBody>
          <a:bodyPr/>
          <a:lstStyle/>
          <a:p>
            <a:pPr marL="136525" indent="0">
              <a:buNone/>
            </a:pPr>
            <a:r>
              <a:rPr lang="en-US" dirty="0"/>
              <a:t>A screen appears that tells you that an attorney</a:t>
            </a:r>
            <a:r>
              <a:rPr lang="en-US" dirty="0" smtClean="0"/>
              <a:t>/ party </a:t>
            </a:r>
            <a:r>
              <a:rPr lang="en-US" dirty="0"/>
              <a:t>association does not </a:t>
            </a:r>
            <a:r>
              <a:rPr lang="en-US" dirty="0" smtClean="0"/>
              <a:t>exist for </a:t>
            </a:r>
            <a:r>
              <a:rPr lang="en-US" dirty="0"/>
              <a:t>this party and yourself, and would you like to make this association. The box </a:t>
            </a:r>
            <a:r>
              <a:rPr lang="en-US" dirty="0" smtClean="0"/>
              <a:t>is already </a:t>
            </a:r>
            <a:r>
              <a:rPr lang="en-US" dirty="0"/>
              <a:t>checked by default. You will also notice that </a:t>
            </a:r>
            <a:r>
              <a:rPr lang="en-US" dirty="0" smtClean="0"/>
              <a:t>there </a:t>
            </a:r>
            <a:r>
              <a:rPr lang="en-US" dirty="0"/>
              <a:t>is a box that can </a:t>
            </a:r>
            <a:r>
              <a:rPr lang="en-US" dirty="0" smtClean="0"/>
              <a:t>be marked </a:t>
            </a:r>
            <a:r>
              <a:rPr lang="en-US" dirty="0"/>
              <a:t>if you are the lead attorney. Local Rule 11.2 - Designation of Lead </a:t>
            </a:r>
            <a:r>
              <a:rPr lang="en-US" dirty="0" smtClean="0"/>
              <a:t>Counsel on </a:t>
            </a:r>
            <a:r>
              <a:rPr lang="en-US" dirty="0"/>
              <a:t>Initial Pleading states: “When a party’s initial pleading is filed, counsel </a:t>
            </a:r>
            <a:r>
              <a:rPr lang="en-US" dirty="0" smtClean="0"/>
              <a:t>must designate </a:t>
            </a:r>
            <a:r>
              <a:rPr lang="en-US" dirty="0"/>
              <a:t>as lead counsel the attorney who will be responsible for receipt of </a:t>
            </a:r>
            <a:r>
              <a:rPr lang="en-US" dirty="0" smtClean="0"/>
              <a:t>telephone conference </a:t>
            </a:r>
            <a:r>
              <a:rPr lang="en-US" dirty="0"/>
              <a:t>calls. Only one may be designated.” If you are the lead counsel, </a:t>
            </a:r>
            <a:r>
              <a:rPr lang="en-US" dirty="0" smtClean="0"/>
              <a:t>mark this box. If </a:t>
            </a:r>
            <a:r>
              <a:rPr lang="en-US" dirty="0"/>
              <a:t>not, leave it blank. </a:t>
            </a:r>
            <a:r>
              <a:rPr lang="en-US" dirty="0" smtClean="0"/>
              <a:t>Click next.</a:t>
            </a:r>
            <a:endParaRPr lang="en-US" dirty="0"/>
          </a:p>
        </p:txBody>
      </p:sp>
    </p:spTree>
    <p:extLst>
      <p:ext uri="{BB962C8B-B14F-4D97-AF65-F5344CB8AC3E}">
        <p14:creationId xmlns:p14="http://schemas.microsoft.com/office/powerpoint/2010/main" val="39143802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838200" y="914400"/>
            <a:ext cx="7620000" cy="5410200"/>
          </a:xfrm>
        </p:spPr>
      </p:pic>
      <p:cxnSp>
        <p:nvCxnSpPr>
          <p:cNvPr id="3" name="Straight Arrow Connector 2"/>
          <p:cNvCxnSpPr/>
          <p:nvPr/>
        </p:nvCxnSpPr>
        <p:spPr>
          <a:xfrm flipV="1">
            <a:off x="5638800" y="4800600"/>
            <a:ext cx="1371600" cy="762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977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685800"/>
            <a:ext cx="8229600" cy="5622925"/>
          </a:xfrm>
        </p:spPr>
        <p:txBody>
          <a:bodyPr/>
          <a:lstStyle/>
          <a:p>
            <a:pPr marL="136525" indent="0">
              <a:buNone/>
            </a:pPr>
            <a:r>
              <a:rPr lang="en-US" dirty="0"/>
              <a:t>A split screen once again appears. On the right side of this screen it is asking </a:t>
            </a:r>
            <a:r>
              <a:rPr lang="en-US" dirty="0" smtClean="0"/>
              <a:t>- “</a:t>
            </a:r>
            <a:r>
              <a:rPr lang="en-US" dirty="0"/>
              <a:t>Please select the party that this filing is against”. P</a:t>
            </a:r>
            <a:r>
              <a:rPr lang="en-US" dirty="0" smtClean="0"/>
              <a:t>ick the appropriate party from </a:t>
            </a:r>
            <a:r>
              <a:rPr lang="en-US" dirty="0"/>
              <a:t>the box by clicking on the name (it will turn blue), and then clicking </a:t>
            </a:r>
            <a:r>
              <a:rPr lang="en-US" dirty="0" smtClean="0"/>
              <a:t>on next.</a:t>
            </a:r>
          </a:p>
          <a:p>
            <a:pPr marL="136525"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3124200"/>
            <a:ext cx="7772400" cy="3048000"/>
          </a:xfrm>
          <a:prstGeom prst="rect">
            <a:avLst/>
          </a:prstGeom>
        </p:spPr>
      </p:pic>
    </p:spTree>
    <p:extLst>
      <p:ext uri="{BB962C8B-B14F-4D97-AF65-F5344CB8AC3E}">
        <p14:creationId xmlns:p14="http://schemas.microsoft.com/office/powerpoint/2010/main" val="3733925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457200"/>
            <a:ext cx="8229600" cy="5943600"/>
          </a:xfrm>
        </p:spPr>
        <p:txBody>
          <a:bodyPr/>
          <a:lstStyle/>
          <a:p>
            <a:pPr marL="136525" indent="0">
              <a:buNone/>
            </a:pPr>
            <a:r>
              <a:rPr lang="en-US" dirty="0"/>
              <a:t>A screen appears in which you are to attach your complaint or notice of </a:t>
            </a:r>
            <a:r>
              <a:rPr lang="en-US" dirty="0" smtClean="0"/>
              <a:t>removal (required</a:t>
            </a:r>
            <a:r>
              <a:rPr lang="en-US" dirty="0"/>
              <a:t>) and any attachments(i.e. summons, exhibits).To do this, next to the main </a:t>
            </a:r>
            <a:r>
              <a:rPr lang="en-US" dirty="0" smtClean="0"/>
              <a:t>document box </a:t>
            </a:r>
            <a:r>
              <a:rPr lang="en-US" dirty="0"/>
              <a:t>there is a browse button(the main document will always be either the complaint or </a:t>
            </a:r>
            <a:r>
              <a:rPr lang="en-US" dirty="0" smtClean="0"/>
              <a:t>notice of </a:t>
            </a:r>
            <a:r>
              <a:rPr lang="en-US" dirty="0"/>
              <a:t>removal) . Browse for your complaint or notice of removal (that you have </a:t>
            </a:r>
            <a:r>
              <a:rPr lang="en-US" dirty="0" smtClean="0"/>
              <a:t>in pdf </a:t>
            </a:r>
            <a:r>
              <a:rPr lang="en-US" dirty="0"/>
              <a:t>format). Once you have selected this document, the link will appear in the </a:t>
            </a:r>
            <a:r>
              <a:rPr lang="en-US" dirty="0" smtClean="0"/>
              <a:t>box under </a:t>
            </a:r>
            <a:r>
              <a:rPr lang="en-US" dirty="0"/>
              <a:t>“main document”. Follow the same steps for the attachment boxes by </a:t>
            </a:r>
            <a:r>
              <a:rPr lang="en-US" dirty="0" smtClean="0"/>
              <a:t>browsing for </a:t>
            </a:r>
            <a:r>
              <a:rPr lang="en-US" dirty="0"/>
              <a:t>your remaining documents (i.e., civil cover sheet, summons), making sure </a:t>
            </a:r>
            <a:r>
              <a:rPr lang="en-US" dirty="0" smtClean="0"/>
              <a:t>to fill in </a:t>
            </a:r>
            <a:r>
              <a:rPr lang="en-US" dirty="0"/>
              <a:t>either </a:t>
            </a:r>
            <a:r>
              <a:rPr lang="en-US" dirty="0" smtClean="0"/>
              <a:t>the category </a:t>
            </a:r>
            <a:r>
              <a:rPr lang="en-US" dirty="0"/>
              <a:t>or description </a:t>
            </a:r>
            <a:r>
              <a:rPr lang="en-US" dirty="0" smtClean="0"/>
              <a:t>of </a:t>
            </a:r>
            <a:r>
              <a:rPr lang="en-US" dirty="0"/>
              <a:t>these documents.</a:t>
            </a:r>
          </a:p>
        </p:txBody>
      </p:sp>
    </p:spTree>
    <p:extLst>
      <p:ext uri="{BB962C8B-B14F-4D97-AF65-F5344CB8AC3E}">
        <p14:creationId xmlns:p14="http://schemas.microsoft.com/office/powerpoint/2010/main" val="14424762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85800" y="609600"/>
            <a:ext cx="8458200" cy="5699125"/>
          </a:xfrm>
        </p:spPr>
        <p:txBody>
          <a:bodyPr/>
          <a:lstStyle/>
          <a:p>
            <a:pPr marL="136525" indent="0">
              <a:buNone/>
            </a:pPr>
            <a:r>
              <a:rPr lang="en-US" sz="2000" dirty="0" smtClean="0">
                <a:solidFill>
                  <a:srgbClr val="FFC000"/>
                </a:solidFill>
              </a:rPr>
              <a:t>IMPORTANT : </a:t>
            </a:r>
            <a:r>
              <a:rPr lang="en-US" sz="2000" dirty="0">
                <a:solidFill>
                  <a:srgbClr val="FFC000"/>
                </a:solidFill>
              </a:rPr>
              <a:t>If you are seeking ifp status, DO NOT attach your motion for ifp to </a:t>
            </a:r>
            <a:r>
              <a:rPr lang="en-US" sz="2000" dirty="0" smtClean="0">
                <a:solidFill>
                  <a:srgbClr val="FFC000"/>
                </a:solidFill>
              </a:rPr>
              <a:t>this transaction</a:t>
            </a:r>
            <a:r>
              <a:rPr lang="en-US" sz="2000" dirty="0">
                <a:solidFill>
                  <a:srgbClr val="FFC000"/>
                </a:solidFill>
              </a:rPr>
              <a:t>. Once your case has been opened, and complaint filed, you may proceed in </a:t>
            </a:r>
            <a:r>
              <a:rPr lang="en-US" sz="2000" dirty="0" smtClean="0">
                <a:solidFill>
                  <a:srgbClr val="FFC000"/>
                </a:solidFill>
              </a:rPr>
              <a:t>filing your </a:t>
            </a:r>
            <a:r>
              <a:rPr lang="en-US" sz="2000" dirty="0">
                <a:solidFill>
                  <a:srgbClr val="FFC000"/>
                </a:solidFill>
              </a:rPr>
              <a:t>motion for ifp by logging into the CM/ECF system; click civil on the blue tool bar; </a:t>
            </a:r>
            <a:r>
              <a:rPr lang="en-US" sz="2000" dirty="0" smtClean="0">
                <a:solidFill>
                  <a:srgbClr val="FFC000"/>
                </a:solidFill>
              </a:rPr>
              <a:t>select motions/petitions</a:t>
            </a:r>
            <a:r>
              <a:rPr lang="en-US" sz="2000" dirty="0">
                <a:solidFill>
                  <a:srgbClr val="FFC000"/>
                </a:solidFill>
              </a:rPr>
              <a:t>, pick proceed in forma pauperis from the drop down box, hit next; </a:t>
            </a:r>
            <a:r>
              <a:rPr lang="en-US" sz="2000" dirty="0" smtClean="0">
                <a:solidFill>
                  <a:srgbClr val="FFC000"/>
                </a:solidFill>
              </a:rPr>
              <a:t>follow the interactive </a:t>
            </a:r>
            <a:r>
              <a:rPr lang="en-US" sz="2000" dirty="0">
                <a:solidFill>
                  <a:srgbClr val="FFC000"/>
                </a:solidFill>
              </a:rPr>
              <a:t>screens to complete filing </a:t>
            </a:r>
            <a:r>
              <a:rPr lang="en-US" sz="2000" dirty="0" smtClean="0">
                <a:solidFill>
                  <a:srgbClr val="FFC000"/>
                </a:solidFill>
              </a:rPr>
              <a:t>). </a:t>
            </a:r>
          </a:p>
          <a:p>
            <a:pPr marL="136525" indent="0">
              <a:buNone/>
            </a:pPr>
            <a:endParaRPr lang="en-US" sz="2000" dirty="0">
              <a:solidFill>
                <a:srgbClr val="FF0000"/>
              </a:solidFill>
            </a:endParaRPr>
          </a:p>
          <a:p>
            <a:pPr marL="136525" indent="0">
              <a:buNone/>
            </a:pPr>
            <a:endParaRPr lang="en-US" sz="2000" dirty="0" smtClean="0">
              <a:solidFill>
                <a:srgbClr val="FF0000"/>
              </a:solidFill>
            </a:endParaRPr>
          </a:p>
          <a:p>
            <a:pPr marL="136525" indent="0">
              <a:buNone/>
            </a:pPr>
            <a:endParaRPr lang="en-US" sz="2000" dirty="0">
              <a:solidFill>
                <a:srgbClr val="FF0000"/>
              </a:solidFill>
            </a:endParaRPr>
          </a:p>
          <a:p>
            <a:pPr marL="136525" indent="0">
              <a:buNone/>
            </a:pPr>
            <a:endParaRPr lang="en-US" sz="2000" dirty="0" smtClean="0">
              <a:solidFill>
                <a:srgbClr val="FF0000"/>
              </a:solidFill>
            </a:endParaRPr>
          </a:p>
          <a:p>
            <a:pPr marL="136525" indent="0">
              <a:buNone/>
            </a:pPr>
            <a:endParaRPr lang="en-US" sz="2000" dirty="0">
              <a:solidFill>
                <a:srgbClr val="FF0000"/>
              </a:solidFill>
            </a:endParaRPr>
          </a:p>
          <a:p>
            <a:pPr marL="136525" indent="0">
              <a:buNone/>
            </a:pPr>
            <a:endParaRPr lang="en-US" sz="2000" dirty="0" smtClean="0">
              <a:solidFill>
                <a:srgbClr val="FF0000"/>
              </a:solidFill>
            </a:endParaRPr>
          </a:p>
          <a:p>
            <a:pPr marL="136525" indent="0">
              <a:buNone/>
            </a:pPr>
            <a:endParaRPr lang="en-US" sz="2000" dirty="0">
              <a:solidFill>
                <a:srgbClr val="FF0000"/>
              </a:solidFill>
            </a:endParaRPr>
          </a:p>
          <a:p>
            <a:pPr marL="136525" indent="0">
              <a:buNone/>
            </a:pPr>
            <a:r>
              <a:rPr lang="en-US" dirty="0" smtClean="0"/>
              <a:t>Once finished, hit next.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2667000"/>
            <a:ext cx="7772400" cy="2286000"/>
          </a:xfrm>
          <a:prstGeom prst="rect">
            <a:avLst/>
          </a:prstGeom>
        </p:spPr>
      </p:pic>
    </p:spTree>
    <p:extLst>
      <p:ext uri="{BB962C8B-B14F-4D97-AF65-F5344CB8AC3E}">
        <p14:creationId xmlns:p14="http://schemas.microsoft.com/office/powerpoint/2010/main" val="3755491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 calcmode="lin" valueType="num">
                                      <p:cBhvr additive="base">
                                        <p:cTn id="1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685800"/>
            <a:ext cx="8229600" cy="5943600"/>
          </a:xfrm>
        </p:spPr>
        <p:txBody>
          <a:bodyPr/>
          <a:lstStyle/>
          <a:p>
            <a:pPr marL="136525" indent="0">
              <a:buNone/>
            </a:pPr>
            <a:r>
              <a:rPr lang="en-US" dirty="0"/>
              <a:t>This screen asks you if you are requesting ifp status or filing on behalf of </a:t>
            </a:r>
            <a:r>
              <a:rPr lang="en-US" dirty="0" smtClean="0"/>
              <a:t>the USA</a:t>
            </a:r>
            <a:r>
              <a:rPr lang="en-US" dirty="0"/>
              <a:t>. Fill in the appropriate response. If you are filing on behalf of the USA or </a:t>
            </a:r>
            <a:r>
              <a:rPr lang="en-US" dirty="0" smtClean="0"/>
              <a:t>are requesting </a:t>
            </a:r>
            <a:r>
              <a:rPr lang="en-US" dirty="0"/>
              <a:t>IFP status, you would enter “y” in this box and hit </a:t>
            </a:r>
            <a:r>
              <a:rPr lang="en-US" dirty="0" smtClean="0"/>
              <a:t>next; if </a:t>
            </a:r>
            <a:r>
              <a:rPr lang="en-US" dirty="0"/>
              <a:t>not, and are ready to pay by credit card, you would put a “n” in the box, and </a:t>
            </a:r>
            <a:r>
              <a:rPr lang="en-US" dirty="0" smtClean="0"/>
              <a:t>then click next. </a:t>
            </a:r>
          </a:p>
          <a:p>
            <a:pPr marL="136525" indent="0">
              <a:buNone/>
            </a:pPr>
            <a:endParaRPr lang="en-US" dirty="0"/>
          </a:p>
          <a:p>
            <a:pPr marL="136525" indent="0">
              <a:buNone/>
            </a:pPr>
            <a:endParaRPr lang="en-US" dirty="0" smtClean="0"/>
          </a:p>
          <a:p>
            <a:pPr marL="136525" indent="0">
              <a:buNone/>
            </a:pPr>
            <a:endParaRPr lang="en-US" dirty="0"/>
          </a:p>
          <a:p>
            <a:pPr marL="136525" indent="0">
              <a:buNone/>
            </a:pPr>
            <a:endParaRPr lang="en-US" dirty="0"/>
          </a:p>
          <a:p>
            <a:pPr marL="136525" indent="0">
              <a:buNone/>
            </a:pPr>
            <a:r>
              <a:rPr lang="en-US" dirty="0" smtClean="0"/>
              <a:t>The next screen is a reminder that the filing fee is $350.  Click next.</a:t>
            </a:r>
            <a:endParaRPr lang="en-US" dirty="0"/>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810000"/>
            <a:ext cx="7638197"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0638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4294967295"/>
          </p:nvPr>
        </p:nvSpPr>
        <p:spPr>
          <a:xfrm>
            <a:off x="0" y="381000"/>
            <a:ext cx="8229600" cy="6553200"/>
          </a:xfrm>
        </p:spPr>
        <p:txBody>
          <a:bodyPr/>
          <a:lstStyle/>
          <a:p>
            <a:pPr eaLnBrk="1" hangingPunct="1"/>
            <a:r>
              <a:rPr lang="en-US" dirty="0" smtClean="0"/>
              <a:t>Central District of Illinois website  is an interactive tool providing information  specific to the Court, information on additions to the system and answers to frequently asked questions </a:t>
            </a:r>
          </a:p>
          <a:p>
            <a:pPr eaLnBrk="1" hangingPunct="1"/>
            <a:r>
              <a:rPr lang="en-US" dirty="0" smtClean="0"/>
              <a:t>Link especially “for Attorneys”</a:t>
            </a:r>
          </a:p>
          <a:p>
            <a:pPr eaLnBrk="1" hangingPunct="1"/>
            <a:r>
              <a:rPr lang="en-US" dirty="0" smtClean="0"/>
              <a:t>Link to Electronic Case Filing </a:t>
            </a:r>
          </a:p>
          <a:p>
            <a:pPr eaLnBrk="1" hangingPunct="1"/>
            <a:r>
              <a:rPr lang="en-US" dirty="0" smtClean="0"/>
              <a:t>Link to Local Rules</a:t>
            </a:r>
          </a:p>
          <a:p>
            <a:pPr eaLnBrk="1" hangingPunct="1"/>
            <a:r>
              <a:rPr lang="en-US" dirty="0" smtClean="0"/>
              <a:t>Link to AO forms</a:t>
            </a:r>
          </a:p>
          <a:p>
            <a:pPr eaLnBrk="1" hangingPunct="1"/>
            <a:r>
              <a:rPr lang="en-US" dirty="0" smtClean="0"/>
              <a:t>Directory of Judges</a:t>
            </a:r>
          </a:p>
          <a:p>
            <a:pPr eaLnBrk="1" hangingPunct="1"/>
            <a:r>
              <a:rPr lang="en-US" dirty="0" smtClean="0"/>
              <a:t>Directory of Clerk’s Office locations and email addresses</a:t>
            </a:r>
          </a:p>
          <a:p>
            <a:pPr eaLnBrk="1" hangingPunct="1"/>
            <a:r>
              <a:rPr lang="en-US" dirty="0" smtClean="0"/>
              <a:t>Link to training modules for CM/ECF</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anim calcmode="lin" valueType="num">
                                      <p:cBhvr additive="base">
                                        <p:cTn id="7" dur="5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147">
                                            <p:txEl>
                                              <p:pRg st="2" end="2"/>
                                            </p:txEl>
                                          </p:spTgt>
                                        </p:tgtEl>
                                        <p:attrNameLst>
                                          <p:attrName>style.visibility</p:attrName>
                                        </p:attrNameLst>
                                      </p:cBhvr>
                                      <p:to>
                                        <p:strVal val="visible"/>
                                      </p:to>
                                    </p:set>
                                    <p:anim calcmode="lin" valueType="num">
                                      <p:cBhvr additive="base">
                                        <p:cTn id="13" dur="5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 calcmode="lin" valueType="num">
                                      <p:cBhvr additive="base">
                                        <p:cTn id="19" dur="500" fill="hold"/>
                                        <p:tgtEl>
                                          <p:spTgt spid="614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147">
                                            <p:txEl>
                                              <p:pRg st="4" end="4"/>
                                            </p:txEl>
                                          </p:spTgt>
                                        </p:tgtEl>
                                        <p:attrNameLst>
                                          <p:attrName>style.visibility</p:attrName>
                                        </p:attrNameLst>
                                      </p:cBhvr>
                                      <p:to>
                                        <p:strVal val="visible"/>
                                      </p:to>
                                    </p:set>
                                    <p:anim calcmode="lin" valueType="num">
                                      <p:cBhvr additive="base">
                                        <p:cTn id="25" dur="500" fill="hold"/>
                                        <p:tgtEl>
                                          <p:spTgt spid="614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6147">
                                            <p:txEl>
                                              <p:pRg st="5" end="5"/>
                                            </p:txEl>
                                          </p:spTgt>
                                        </p:tgtEl>
                                        <p:attrNameLst>
                                          <p:attrName>style.visibility</p:attrName>
                                        </p:attrNameLst>
                                      </p:cBhvr>
                                      <p:to>
                                        <p:strVal val="visible"/>
                                      </p:to>
                                    </p:set>
                                    <p:anim calcmode="lin" valueType="num">
                                      <p:cBhvr additive="base">
                                        <p:cTn id="31" dur="500" fill="hold"/>
                                        <p:tgtEl>
                                          <p:spTgt spid="614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14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6147">
                                            <p:txEl>
                                              <p:pRg st="6" end="6"/>
                                            </p:txEl>
                                          </p:spTgt>
                                        </p:tgtEl>
                                        <p:attrNameLst>
                                          <p:attrName>style.visibility</p:attrName>
                                        </p:attrNameLst>
                                      </p:cBhvr>
                                      <p:to>
                                        <p:strVal val="visible"/>
                                      </p:to>
                                    </p:set>
                                    <p:anim calcmode="lin" valueType="num">
                                      <p:cBhvr additive="base">
                                        <p:cTn id="37" dur="500" fill="hold"/>
                                        <p:tgtEl>
                                          <p:spTgt spid="6147">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14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6147">
                                            <p:txEl>
                                              <p:pRg st="7" end="7"/>
                                            </p:txEl>
                                          </p:spTgt>
                                        </p:tgtEl>
                                        <p:attrNameLst>
                                          <p:attrName>style.visibility</p:attrName>
                                        </p:attrNameLst>
                                      </p:cBhvr>
                                      <p:to>
                                        <p:strVal val="visible"/>
                                      </p:to>
                                    </p:set>
                                    <p:anim calcmode="lin" valueType="num">
                                      <p:cBhvr additive="base">
                                        <p:cTn id="43" dur="500" fill="hold"/>
                                        <p:tgtEl>
                                          <p:spTgt spid="6147">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14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533400"/>
            <a:ext cx="8229600" cy="5775325"/>
          </a:xfrm>
        </p:spPr>
        <p:txBody>
          <a:bodyPr/>
          <a:lstStyle/>
          <a:p>
            <a:pPr marL="136525" indent="0">
              <a:buNone/>
            </a:pPr>
            <a:r>
              <a:rPr lang="en-US" dirty="0"/>
              <a:t>A screen now appears that asks for your credit card information. Fill in </a:t>
            </a:r>
            <a:r>
              <a:rPr lang="en-US" dirty="0" smtClean="0"/>
              <a:t>the appropriate </a:t>
            </a:r>
            <a:r>
              <a:rPr lang="en-US" dirty="0"/>
              <a:t>boxes, verify, and then click on “continue with plastic </a:t>
            </a:r>
            <a:r>
              <a:rPr lang="en-US" dirty="0" smtClean="0"/>
              <a:t>card </a:t>
            </a:r>
            <a:r>
              <a:rPr lang="en-US" dirty="0"/>
              <a:t>payment”.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2362200"/>
            <a:ext cx="8077200" cy="3886200"/>
          </a:xfrm>
          <a:prstGeom prst="rect">
            <a:avLst/>
          </a:prstGeom>
        </p:spPr>
      </p:pic>
    </p:spTree>
    <p:extLst>
      <p:ext uri="{BB962C8B-B14F-4D97-AF65-F5344CB8AC3E}">
        <p14:creationId xmlns:p14="http://schemas.microsoft.com/office/powerpoint/2010/main" val="101855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457200"/>
            <a:ext cx="8229600" cy="6019800"/>
          </a:xfrm>
        </p:spPr>
        <p:txBody>
          <a:bodyPr/>
          <a:lstStyle/>
          <a:p>
            <a:pPr marL="136525" indent="0">
              <a:buNone/>
            </a:pPr>
            <a:r>
              <a:rPr lang="en-US" dirty="0"/>
              <a:t>An Authorize Payment screen now appears. Verify the information on this </a:t>
            </a:r>
            <a:r>
              <a:rPr lang="en-US" dirty="0" smtClean="0"/>
              <a:t>page. If </a:t>
            </a:r>
            <a:r>
              <a:rPr lang="en-US" dirty="0"/>
              <a:t>you would like confirmation of this payment sent to you, enter your email address </a:t>
            </a:r>
            <a:r>
              <a:rPr lang="en-US" dirty="0" smtClean="0"/>
              <a:t>in the </a:t>
            </a:r>
            <a:r>
              <a:rPr lang="en-US" dirty="0"/>
              <a:t>appropriate boxes. Once you have filled in all appropriate boxes, mark </a:t>
            </a:r>
            <a:r>
              <a:rPr lang="en-US" dirty="0" smtClean="0"/>
              <a:t>the authorization </a:t>
            </a:r>
            <a:r>
              <a:rPr lang="en-US" dirty="0"/>
              <a:t>box at the bottom of the page by clicking in the </a:t>
            </a:r>
            <a:r>
              <a:rPr lang="en-US" dirty="0" smtClean="0"/>
              <a:t>box, click next.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3581400"/>
            <a:ext cx="8153400" cy="2743200"/>
          </a:xfrm>
          <a:prstGeom prst="rect">
            <a:avLst/>
          </a:prstGeom>
        </p:spPr>
      </p:pic>
    </p:spTree>
    <p:extLst>
      <p:ext uri="{BB962C8B-B14F-4D97-AF65-F5344CB8AC3E}">
        <p14:creationId xmlns:p14="http://schemas.microsoft.com/office/powerpoint/2010/main" val="680176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143000"/>
            <a:ext cx="8229600" cy="5165725"/>
          </a:xfrm>
        </p:spPr>
        <p:txBody>
          <a:bodyPr/>
          <a:lstStyle/>
          <a:p>
            <a:pPr marL="136525" indent="0">
              <a:buNone/>
            </a:pPr>
            <a:r>
              <a:rPr lang="en-US" dirty="0" smtClean="0">
                <a:solidFill>
                  <a:srgbClr val="FFC000"/>
                </a:solidFill>
              </a:rPr>
              <a:t>WARNING</a:t>
            </a:r>
            <a:r>
              <a:rPr lang="en-US" dirty="0">
                <a:solidFill>
                  <a:srgbClr val="FFC000"/>
                </a:solidFill>
              </a:rPr>
              <a:t>: Once you have clicked on the “submit payment” button, your credit card has been charged the $350 filing fee, regardless of whether you finish the transaction. </a:t>
            </a:r>
            <a:r>
              <a:rPr lang="en-US" b="1" dirty="0">
                <a:solidFill>
                  <a:srgbClr val="C00000"/>
                </a:solidFill>
              </a:rPr>
              <a:t>DO NOT </a:t>
            </a:r>
            <a:r>
              <a:rPr lang="en-US" b="1" dirty="0">
                <a:solidFill>
                  <a:srgbClr val="FFC000"/>
                </a:solidFill>
              </a:rPr>
              <a:t>HIT</a:t>
            </a:r>
          </a:p>
          <a:p>
            <a:pPr marL="136525" indent="0">
              <a:buNone/>
            </a:pPr>
            <a:r>
              <a:rPr lang="en-US" b="1" dirty="0">
                <a:solidFill>
                  <a:srgbClr val="FFC000"/>
                </a:solidFill>
              </a:rPr>
              <a:t>YOUR BROWSER BACK BUTTON </a:t>
            </a:r>
            <a:r>
              <a:rPr lang="en-US" dirty="0">
                <a:solidFill>
                  <a:srgbClr val="FFC000"/>
                </a:solidFill>
              </a:rPr>
              <a:t>in an attempt to make corrections to your case. </a:t>
            </a:r>
            <a:r>
              <a:rPr lang="en-US" dirty="0">
                <a:solidFill>
                  <a:srgbClr val="C00000"/>
                </a:solidFill>
              </a:rPr>
              <a:t>Doing</a:t>
            </a:r>
          </a:p>
          <a:p>
            <a:pPr marL="136525" indent="0">
              <a:buNone/>
            </a:pPr>
            <a:r>
              <a:rPr lang="en-US" dirty="0">
                <a:solidFill>
                  <a:srgbClr val="C00000"/>
                </a:solidFill>
              </a:rPr>
              <a:t>so may result in double charges to your credit card.</a:t>
            </a:r>
          </a:p>
          <a:p>
            <a:pPr marL="136525" indent="0">
              <a:buNone/>
            </a:pPr>
            <a:endParaRPr lang="en-US" dirty="0"/>
          </a:p>
          <a:p>
            <a:endParaRPr lang="en-US" dirty="0"/>
          </a:p>
        </p:txBody>
      </p:sp>
    </p:spTree>
    <p:extLst>
      <p:ext uri="{BB962C8B-B14F-4D97-AF65-F5344CB8AC3E}">
        <p14:creationId xmlns:p14="http://schemas.microsoft.com/office/powerpoint/2010/main" val="14222897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685800"/>
            <a:ext cx="8229600" cy="5622925"/>
          </a:xfrm>
        </p:spPr>
        <p:txBody>
          <a:bodyPr/>
          <a:lstStyle/>
          <a:p>
            <a:pPr marL="136525" indent="0">
              <a:buNone/>
            </a:pPr>
            <a:r>
              <a:rPr lang="en-US" dirty="0"/>
              <a:t>If your payment is accepted, you will get a screen that shows you: </a:t>
            </a:r>
            <a:r>
              <a:rPr lang="en-US" dirty="0" smtClean="0"/>
              <a:t>Complaint against </a:t>
            </a:r>
            <a:r>
              <a:rPr lang="en-US" dirty="0"/>
              <a:t>“your defendant” (Filing fee $350, receipt number *******), filed by “</a:t>
            </a:r>
            <a:r>
              <a:rPr lang="en-US" dirty="0" smtClean="0"/>
              <a:t>your plaintiff</a:t>
            </a:r>
            <a:r>
              <a:rPr lang="en-US" dirty="0"/>
              <a:t>”.</a:t>
            </a:r>
          </a:p>
          <a:p>
            <a:pPr marL="136525" indent="0">
              <a:buNone/>
            </a:pPr>
            <a:r>
              <a:rPr lang="en-US" dirty="0"/>
              <a:t>If all appears correct, </a:t>
            </a:r>
            <a:r>
              <a:rPr lang="en-US" dirty="0" smtClean="0"/>
              <a:t>click next: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3657599"/>
            <a:ext cx="7924800" cy="2371725"/>
          </a:xfrm>
          <a:prstGeom prst="rect">
            <a:avLst/>
          </a:prstGeom>
        </p:spPr>
      </p:pic>
    </p:spTree>
    <p:extLst>
      <p:ext uri="{BB962C8B-B14F-4D97-AF65-F5344CB8AC3E}">
        <p14:creationId xmlns:p14="http://schemas.microsoft.com/office/powerpoint/2010/main" val="895954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762000"/>
            <a:ext cx="8229600" cy="5699125"/>
          </a:xfrm>
        </p:spPr>
        <p:txBody>
          <a:bodyPr/>
          <a:lstStyle/>
          <a:p>
            <a:pPr marL="136525" indent="0">
              <a:buNone/>
            </a:pPr>
            <a:r>
              <a:rPr lang="en-US" dirty="0"/>
              <a:t>A final docket text screen appears. Click </a:t>
            </a:r>
            <a:r>
              <a:rPr lang="en-US" dirty="0" smtClean="0"/>
              <a:t>on next </a:t>
            </a:r>
            <a:r>
              <a:rPr lang="en-US" dirty="0"/>
              <a:t>to commit this </a:t>
            </a:r>
            <a:r>
              <a:rPr lang="en-US" dirty="0" smtClean="0"/>
              <a:t>transaction</a:t>
            </a:r>
          </a:p>
          <a:p>
            <a:pPr marL="136525"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025" y="2057400"/>
            <a:ext cx="7981950" cy="3867150"/>
          </a:xfrm>
          <a:prstGeom prst="rect">
            <a:avLst/>
          </a:prstGeom>
        </p:spPr>
      </p:pic>
    </p:spTree>
    <p:extLst>
      <p:ext uri="{BB962C8B-B14F-4D97-AF65-F5344CB8AC3E}">
        <p14:creationId xmlns:p14="http://schemas.microsoft.com/office/powerpoint/2010/main" val="1117222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endParaRPr lang="en-US" dirty="0"/>
          </a:p>
        </p:txBody>
      </p:sp>
      <p:sp>
        <p:nvSpPr>
          <p:cNvPr id="3" name="Content Placeholder 2"/>
          <p:cNvSpPr>
            <a:spLocks noGrp="1"/>
          </p:cNvSpPr>
          <p:nvPr>
            <p:ph idx="1"/>
          </p:nvPr>
        </p:nvSpPr>
        <p:spPr>
          <a:xfrm>
            <a:off x="457200" y="609600"/>
            <a:ext cx="8229600" cy="5699125"/>
          </a:xfrm>
        </p:spPr>
        <p:txBody>
          <a:bodyPr/>
          <a:lstStyle/>
          <a:p>
            <a:pPr marL="136525" indent="0">
              <a:buNone/>
            </a:pPr>
            <a:r>
              <a:rPr lang="en-US" dirty="0" smtClean="0"/>
              <a:t>A </a:t>
            </a:r>
            <a:r>
              <a:rPr lang="en-US" dirty="0"/>
              <a:t>Notice of Electronic filing now appears. Please note that the Notice </a:t>
            </a:r>
            <a:r>
              <a:rPr lang="en-US" dirty="0" smtClean="0"/>
              <a:t>of Electronic </a:t>
            </a:r>
            <a:r>
              <a:rPr lang="en-US" dirty="0"/>
              <a:t>filing informs you of the judges which have been assigned to your </a:t>
            </a:r>
            <a:r>
              <a:rPr lang="en-US" dirty="0" smtClean="0"/>
              <a:t>case.</a:t>
            </a:r>
          </a:p>
          <a:p>
            <a:pPr marL="136525"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514600"/>
            <a:ext cx="7620000" cy="3657600"/>
          </a:xfrm>
          <a:prstGeom prst="rect">
            <a:avLst/>
          </a:prstGeom>
        </p:spPr>
      </p:pic>
    </p:spTree>
    <p:extLst>
      <p:ext uri="{BB962C8B-B14F-4D97-AF65-F5344CB8AC3E}">
        <p14:creationId xmlns:p14="http://schemas.microsoft.com/office/powerpoint/2010/main" val="550148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447800"/>
          </a:xfrm>
        </p:spPr>
        <p:txBody>
          <a:bodyPr>
            <a:normAutofit/>
          </a:bodyPr>
          <a:lstStyle/>
          <a:p>
            <a:pPr>
              <a:defRPr/>
            </a:pPr>
            <a:r>
              <a:rPr lang="en-US" sz="3200" dirty="0" smtClean="0"/>
              <a:t>Attachments and Exhibits</a:t>
            </a:r>
            <a:r>
              <a:rPr lang="en-US" sz="3200" dirty="0"/>
              <a:t/>
            </a:r>
            <a:br>
              <a:rPr lang="en-US" sz="3200" dirty="0"/>
            </a:br>
            <a:r>
              <a:rPr lang="en-US" sz="3200" dirty="0" smtClean="0"/>
              <a:t>(Local Rule 5.8)</a:t>
            </a:r>
            <a:endParaRPr lang="en-US" sz="3200" dirty="0"/>
          </a:p>
        </p:txBody>
      </p:sp>
      <p:sp>
        <p:nvSpPr>
          <p:cNvPr id="3" name="Content Placeholder 2"/>
          <p:cNvSpPr>
            <a:spLocks noGrp="1"/>
          </p:cNvSpPr>
          <p:nvPr>
            <p:ph idx="1"/>
          </p:nvPr>
        </p:nvSpPr>
        <p:spPr>
          <a:xfrm>
            <a:off x="457200" y="1524000"/>
            <a:ext cx="8229600" cy="5105400"/>
          </a:xfrm>
        </p:spPr>
        <p:txBody>
          <a:bodyPr/>
          <a:lstStyle/>
          <a:p>
            <a:r>
              <a:rPr lang="en-US" dirty="0" smtClean="0"/>
              <a:t>Documents with attachments and exhibits greater than 30 pages must have a courtesy paper copy delivered to the presiding judge’s chambers. </a:t>
            </a:r>
          </a:p>
          <a:p>
            <a:r>
              <a:rPr lang="en-US" dirty="0" smtClean="0"/>
              <a:t>Non-trial exhibits that are not readily available in electronic form can be conventionally filed.</a:t>
            </a:r>
          </a:p>
          <a:p>
            <a:r>
              <a:rPr lang="en-US" dirty="0" smtClean="0"/>
              <a:t>Trial exhibits will not be scanned into the electronic record unless specifically ordered by the Judge.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dirty="0" smtClean="0"/>
              <a:t>TECHNICAL ISSUES – HELPFUL HINTS</a:t>
            </a:r>
            <a:endParaRPr lang="en-US" sz="3200" dirty="0"/>
          </a:p>
        </p:txBody>
      </p:sp>
      <p:sp>
        <p:nvSpPr>
          <p:cNvPr id="3" name="Content Placeholder 2"/>
          <p:cNvSpPr>
            <a:spLocks noGrp="1"/>
          </p:cNvSpPr>
          <p:nvPr>
            <p:ph idx="1"/>
          </p:nvPr>
        </p:nvSpPr>
        <p:spPr>
          <a:xfrm>
            <a:off x="457200" y="838200"/>
            <a:ext cx="8229600" cy="6019800"/>
          </a:xfrm>
        </p:spPr>
        <p:txBody>
          <a:bodyPr/>
          <a:lstStyle/>
          <a:p>
            <a:r>
              <a:rPr lang="en-US" dirty="0" smtClean="0"/>
              <a:t>Documents are to be filed in pdf format.   For proper archival preservation, the National Archives and Records Administration (NARA) recommends that documents be scanned at a setting of 300 dots per inch (dpi). (Local Rule 5.8).</a:t>
            </a:r>
          </a:p>
          <a:p>
            <a:r>
              <a:rPr lang="en-US" dirty="0" smtClean="0"/>
              <a:t>When attaching a document, if you get a message that your document is too big, even though it is only a few pages, it may be the result of your document being scanned.</a:t>
            </a:r>
          </a:p>
          <a:p>
            <a:pPr lvl="1"/>
            <a:r>
              <a:rPr lang="en-US" dirty="0" smtClean="0"/>
              <a:t>Check your scanner settings to be sure that they are 300 dpi. </a:t>
            </a:r>
          </a:p>
          <a:p>
            <a:pPr lvl="1"/>
            <a:r>
              <a:rPr lang="en-US" dirty="0" smtClean="0"/>
              <a:t>Convert your document to </a:t>
            </a:r>
            <a:r>
              <a:rPr lang="en-US" dirty="0" err="1" smtClean="0"/>
              <a:t>pdf</a:t>
            </a:r>
            <a:r>
              <a:rPr lang="en-US" dirty="0" smtClean="0"/>
              <a:t> using adobe program instead of relying on your scanner to convert </a:t>
            </a:r>
            <a:endParaRPr lang="en-US" dirty="0"/>
          </a:p>
        </p:txBody>
      </p:sp>
    </p:spTree>
    <p:extLst>
      <p:ext uri="{BB962C8B-B14F-4D97-AF65-F5344CB8AC3E}">
        <p14:creationId xmlns:p14="http://schemas.microsoft.com/office/powerpoint/2010/main" val="1035194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txBody>
          <a:bodyPr>
            <a:normAutofit/>
          </a:bodyPr>
          <a:lstStyle/>
          <a:p>
            <a:pPr>
              <a:defRPr/>
            </a:pPr>
            <a:r>
              <a:rPr lang="en-US" sz="3200" dirty="0" smtClean="0"/>
              <a:t>SEALED DOCUMENTS</a:t>
            </a:r>
            <a:r>
              <a:rPr lang="en-US" sz="3200" dirty="0"/>
              <a:t/>
            </a:r>
            <a:br>
              <a:rPr lang="en-US" sz="3200" dirty="0"/>
            </a:br>
            <a:r>
              <a:rPr lang="en-US" sz="3200" dirty="0" smtClean="0"/>
              <a:t>(Local Rule 5.10)</a:t>
            </a:r>
            <a:endParaRPr lang="en-US" sz="3200" dirty="0"/>
          </a:p>
        </p:txBody>
      </p:sp>
      <p:sp>
        <p:nvSpPr>
          <p:cNvPr id="3" name="Content Placeholder 2"/>
          <p:cNvSpPr>
            <a:spLocks noGrp="1"/>
          </p:cNvSpPr>
          <p:nvPr>
            <p:ph idx="1"/>
          </p:nvPr>
        </p:nvSpPr>
        <p:spPr>
          <a:xfrm>
            <a:off x="457200" y="1371600"/>
            <a:ext cx="8229600" cy="5486400"/>
          </a:xfrm>
        </p:spPr>
        <p:txBody>
          <a:bodyPr/>
          <a:lstStyle/>
          <a:p>
            <a:r>
              <a:rPr lang="en-US" dirty="0" smtClean="0"/>
              <a:t>The Court does not approve of sealing parts of the record as a general matter.</a:t>
            </a:r>
          </a:p>
          <a:p>
            <a:r>
              <a:rPr lang="en-US" dirty="0"/>
              <a:t>In the rare event that a</a:t>
            </a:r>
            <a:r>
              <a:rPr lang="en-US" dirty="0" smtClean="0"/>
              <a:t> </a:t>
            </a:r>
            <a:r>
              <a:rPr lang="en-US" dirty="0"/>
              <a:t>motion itself must be filed under seal, the motion should be filed using the event “Sealed Motion”.</a:t>
            </a:r>
          </a:p>
          <a:p>
            <a:r>
              <a:rPr lang="en-US" dirty="0" smtClean="0"/>
              <a:t>A party who has a legal basis for filing a document under seal must file a motion for leave to file under seal unless prior court approval has been granted.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381000"/>
            <a:ext cx="8839200" cy="6172200"/>
          </a:xfrm>
        </p:spPr>
        <p:txBody>
          <a:bodyPr/>
          <a:lstStyle/>
          <a:p>
            <a:r>
              <a:rPr lang="en-US" dirty="0" smtClean="0"/>
              <a:t>The </a:t>
            </a:r>
            <a:r>
              <a:rPr lang="en-US" dirty="0"/>
              <a:t>motion must include an explanation of how the document in question meets legal standards for filing sealed documents.</a:t>
            </a:r>
          </a:p>
          <a:p>
            <a:r>
              <a:rPr lang="en-US" dirty="0" smtClean="0"/>
              <a:t>The document </a:t>
            </a:r>
            <a:r>
              <a:rPr lang="en-US" dirty="0"/>
              <a:t>in question is filed contemporaneously using separate docket event “Sealed Document</a:t>
            </a:r>
            <a:r>
              <a:rPr lang="en-US" dirty="0" smtClean="0"/>
              <a:t>”.</a:t>
            </a:r>
          </a:p>
          <a:p>
            <a:r>
              <a:rPr lang="en-US" dirty="0" smtClean="0"/>
              <a:t>A publically viewable notice of electronic filing is generated, but the </a:t>
            </a:r>
            <a:r>
              <a:rPr lang="en-US" dirty="0" smtClean="0">
                <a:solidFill>
                  <a:srgbClr val="FFC000"/>
                </a:solidFill>
              </a:rPr>
              <a:t>document</a:t>
            </a:r>
            <a:r>
              <a:rPr lang="en-US" dirty="0" smtClean="0"/>
              <a:t> is </a:t>
            </a:r>
            <a:r>
              <a:rPr lang="en-US" dirty="0" smtClean="0">
                <a:solidFill>
                  <a:srgbClr val="FF0000"/>
                </a:solidFill>
              </a:rPr>
              <a:t>not</a:t>
            </a:r>
            <a:r>
              <a:rPr lang="en-US" dirty="0" smtClean="0"/>
              <a:t> viewable electronically, by the public or by parties. </a:t>
            </a:r>
          </a:p>
          <a:p>
            <a:r>
              <a:rPr lang="en-US" dirty="0" smtClean="0"/>
              <a:t>Service </a:t>
            </a:r>
            <a:r>
              <a:rPr lang="en-US" dirty="0"/>
              <a:t>of the sealed document must be made in accordance with the Federal Rules of Civil Procedure and the Local Rules of this Court.</a:t>
            </a:r>
          </a:p>
          <a:p>
            <a:endParaRPr lang="en-US" dirty="0"/>
          </a:p>
          <a:p>
            <a:endParaRPr lang="en-US" dirty="0"/>
          </a:p>
        </p:txBody>
      </p:sp>
    </p:spTree>
    <p:extLst>
      <p:ext uri="{BB962C8B-B14F-4D97-AF65-F5344CB8AC3E}">
        <p14:creationId xmlns:p14="http://schemas.microsoft.com/office/powerpoint/2010/main" val="35919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INFORMATION FOR ATTORNEYS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371600"/>
            <a:ext cx="8458200" cy="5257800"/>
          </a:xfr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0"/>
            <a:ext cx="8686800" cy="6308725"/>
          </a:xfrm>
        </p:spPr>
        <p:txBody>
          <a:bodyPr/>
          <a:lstStyle/>
          <a:p>
            <a:endParaRPr lang="en-US" dirty="0" smtClean="0"/>
          </a:p>
          <a:p>
            <a:r>
              <a:rPr lang="en-US" dirty="0" smtClean="0"/>
              <a:t>If </a:t>
            </a:r>
            <a:r>
              <a:rPr lang="en-US" dirty="0"/>
              <a:t>the motion to file under seal is denied, the sealed document tendered will remain under seal and will not be considered by the presiding judge.</a:t>
            </a:r>
          </a:p>
          <a:p>
            <a:r>
              <a:rPr lang="en-US" dirty="0" smtClean="0"/>
              <a:t>If </a:t>
            </a:r>
            <a:r>
              <a:rPr lang="en-US" dirty="0"/>
              <a:t>the filer wishes to have the denied document considered by the Court, it must be re-filed in the normal fashion.</a:t>
            </a:r>
          </a:p>
          <a:p>
            <a:r>
              <a:rPr lang="en-US" dirty="0" smtClean="0"/>
              <a:t>The </a:t>
            </a:r>
            <a:r>
              <a:rPr lang="en-US" dirty="0"/>
              <a:t>Court may, in its discretion, order a sealed document to be made public if:</a:t>
            </a:r>
          </a:p>
          <a:p>
            <a:pPr lvl="1"/>
            <a:r>
              <a:rPr lang="en-US" dirty="0"/>
              <a:t>The document is filed in disregard of legal </a:t>
            </a:r>
            <a:r>
              <a:rPr lang="en-US" dirty="0" smtClean="0"/>
              <a:t>standards.</a:t>
            </a:r>
            <a:endParaRPr lang="en-US" dirty="0"/>
          </a:p>
          <a:p>
            <a:pPr lvl="1"/>
            <a:r>
              <a:rPr lang="en-US" dirty="0"/>
              <a:t>The document is so intricately connected with a pending matter that the interest of justice are best served by doing so</a:t>
            </a:r>
            <a:r>
              <a:rPr lang="en-US" dirty="0" smtClean="0"/>
              <a:t>.</a:t>
            </a:r>
            <a:endParaRPr lang="en-US" dirty="0"/>
          </a:p>
        </p:txBody>
      </p:sp>
    </p:spTree>
    <p:extLst>
      <p:ext uri="{BB962C8B-B14F-4D97-AF65-F5344CB8AC3E}">
        <p14:creationId xmlns:p14="http://schemas.microsoft.com/office/powerpoint/2010/main" val="3715323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
        <p:nvSpPr>
          <p:cNvPr id="3" name="Content Placeholder 2"/>
          <p:cNvSpPr>
            <a:spLocks noGrp="1"/>
          </p:cNvSpPr>
          <p:nvPr>
            <p:ph idx="1"/>
          </p:nvPr>
        </p:nvSpPr>
        <p:spPr>
          <a:xfrm>
            <a:off x="457200" y="685800"/>
            <a:ext cx="8229600" cy="5622925"/>
          </a:xfrm>
        </p:spPr>
        <p:txBody>
          <a:bodyPr/>
          <a:lstStyle/>
          <a:p>
            <a:r>
              <a:rPr lang="en-US" dirty="0"/>
              <a:t>Rules applicable to sealed documents also apply to documents submitted for in camera review.</a:t>
            </a:r>
          </a:p>
          <a:p>
            <a:r>
              <a:rPr lang="en-US" dirty="0"/>
              <a:t>A party who has a legal basis to file a submission without notice to other parties should file the submission electronically as an “ex parte document” or “ex parte motion” .</a:t>
            </a:r>
          </a:p>
          <a:p>
            <a:endParaRPr lang="en-US" dirty="0"/>
          </a:p>
          <a:p>
            <a:endParaRPr lang="en-US" dirty="0" smtClean="0"/>
          </a:p>
        </p:txBody>
      </p:sp>
    </p:spTree>
    <p:extLst>
      <p:ext uri="{BB962C8B-B14F-4D97-AF65-F5344CB8AC3E}">
        <p14:creationId xmlns:p14="http://schemas.microsoft.com/office/powerpoint/2010/main" val="203911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a:bodyPr>
          <a:lstStyle/>
          <a:p>
            <a:r>
              <a:rPr lang="en-US" sz="3200" dirty="0" smtClean="0"/>
              <a:t>SEALED DOCUMENTS</a:t>
            </a:r>
            <a:endParaRPr lang="en-US" sz="3200" dirty="0"/>
          </a:p>
        </p:txBody>
      </p:sp>
      <p:sp>
        <p:nvSpPr>
          <p:cNvPr id="3" name="Content Placeholder 2"/>
          <p:cNvSpPr>
            <a:spLocks noGrp="1"/>
          </p:cNvSpPr>
          <p:nvPr>
            <p:ph idx="1"/>
          </p:nvPr>
        </p:nvSpPr>
        <p:spPr>
          <a:xfrm>
            <a:off x="457200" y="838200"/>
            <a:ext cx="8229600" cy="5867400"/>
          </a:xfrm>
        </p:spPr>
        <p:txBody>
          <a:bodyPr/>
          <a:lstStyle/>
          <a:p>
            <a:pPr marL="136525" indent="0">
              <a:buNone/>
            </a:pPr>
            <a:r>
              <a:rPr lang="en-US" dirty="0" smtClean="0"/>
              <a:t>Log on to the CM/ECF  system using your login and password, making sure to check the box regarding redaction issues.  </a:t>
            </a:r>
          </a:p>
          <a:p>
            <a:pPr marL="136525" indent="0">
              <a:buNone/>
            </a:pPr>
            <a:endParaRPr lang="en-US" dirty="0"/>
          </a:p>
          <a:p>
            <a:pPr marL="136525"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133601"/>
            <a:ext cx="8305801" cy="22098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 y="4343401"/>
            <a:ext cx="8305801" cy="2269102"/>
          </a:xfrm>
          <a:prstGeom prst="rect">
            <a:avLst/>
          </a:prstGeom>
        </p:spPr>
      </p:pic>
      <p:cxnSp>
        <p:nvCxnSpPr>
          <p:cNvPr id="7" name="Straight Arrow Connector 6"/>
          <p:cNvCxnSpPr/>
          <p:nvPr/>
        </p:nvCxnSpPr>
        <p:spPr>
          <a:xfrm flipV="1">
            <a:off x="3429000" y="5477952"/>
            <a:ext cx="0" cy="38944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7411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533400"/>
            <a:ext cx="8229600" cy="6096000"/>
          </a:xfrm>
        </p:spPr>
        <p:txBody>
          <a:bodyPr/>
          <a:lstStyle/>
          <a:p>
            <a:endParaRPr lang="en-US" dirty="0"/>
          </a:p>
          <a:p>
            <a:r>
              <a:rPr lang="en-US" dirty="0" smtClean="0"/>
              <a:t>First we will file your motion for leave to file under seal.  </a:t>
            </a:r>
          </a:p>
          <a:p>
            <a:r>
              <a:rPr lang="en-US" dirty="0" smtClean="0"/>
              <a:t>This motion </a:t>
            </a:r>
            <a:r>
              <a:rPr lang="en-US" dirty="0" smtClean="0">
                <a:solidFill>
                  <a:srgbClr val="FF0000"/>
                </a:solidFill>
              </a:rPr>
              <a:t>WILL NOT BE </a:t>
            </a:r>
            <a:r>
              <a:rPr lang="en-US" dirty="0" smtClean="0"/>
              <a:t>sealed, will be sent via NEF to counsel of record, and will be available on PACER; therefore, special care should be taken to ensure that the motion does not include any sensitive information. </a:t>
            </a:r>
          </a:p>
          <a:p>
            <a:r>
              <a:rPr lang="en-US" dirty="0" smtClean="0"/>
              <a:t>Click </a:t>
            </a:r>
            <a:r>
              <a:rPr lang="en-US" dirty="0"/>
              <a:t>on Civil in the blue tool bar located at the top of the page.</a:t>
            </a:r>
          </a:p>
          <a:p>
            <a:r>
              <a:rPr lang="en-US" dirty="0" smtClean="0"/>
              <a:t>Click on Motions/Petitions.  </a:t>
            </a:r>
          </a:p>
          <a:p>
            <a:endParaRPr lang="en-US" dirty="0"/>
          </a:p>
        </p:txBody>
      </p:sp>
    </p:spTree>
    <p:extLst>
      <p:ext uri="{BB962C8B-B14F-4D97-AF65-F5344CB8AC3E}">
        <p14:creationId xmlns:p14="http://schemas.microsoft.com/office/powerpoint/2010/main" val="2400862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381000" y="914400"/>
            <a:ext cx="8382000" cy="5410200"/>
          </a:xfrm>
        </p:spPr>
      </p:pic>
    </p:spTree>
    <p:extLst>
      <p:ext uri="{BB962C8B-B14F-4D97-AF65-F5344CB8AC3E}">
        <p14:creationId xmlns:p14="http://schemas.microsoft.com/office/powerpoint/2010/main" val="5154158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609600"/>
            <a:ext cx="8229600" cy="5699125"/>
          </a:xfrm>
        </p:spPr>
        <p:txBody>
          <a:bodyPr/>
          <a:lstStyle/>
          <a:p>
            <a:r>
              <a:rPr lang="en-US" dirty="0" smtClean="0"/>
              <a:t>From the drop down box, click on “Leave to File Document Under Seal”. </a:t>
            </a:r>
          </a:p>
          <a:p>
            <a:r>
              <a:rPr lang="en-US" dirty="0" smtClean="0"/>
              <a:t>Click Next.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2209801"/>
            <a:ext cx="7696200" cy="3810000"/>
          </a:xfrm>
          <a:prstGeom prst="rect">
            <a:avLst/>
          </a:prstGeom>
        </p:spPr>
      </p:pic>
    </p:spTree>
    <p:extLst>
      <p:ext uri="{BB962C8B-B14F-4D97-AF65-F5344CB8AC3E}">
        <p14:creationId xmlns:p14="http://schemas.microsoft.com/office/powerpoint/2010/main" val="4066752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685800"/>
            <a:ext cx="8229600" cy="5622925"/>
          </a:xfrm>
        </p:spPr>
        <p:txBody>
          <a:bodyPr/>
          <a:lstStyle/>
          <a:p>
            <a:r>
              <a:rPr lang="en-US" dirty="0" smtClean="0"/>
              <a:t>Enter appropriate case number.</a:t>
            </a:r>
          </a:p>
          <a:p>
            <a:r>
              <a:rPr lang="en-US" dirty="0" smtClean="0"/>
              <a:t>Click next. </a:t>
            </a:r>
          </a:p>
          <a:p>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2971800"/>
            <a:ext cx="7620000" cy="2590800"/>
          </a:xfrm>
          <a:prstGeom prst="rect">
            <a:avLst/>
          </a:prstGeom>
        </p:spPr>
      </p:pic>
    </p:spTree>
    <p:extLst>
      <p:ext uri="{BB962C8B-B14F-4D97-AF65-F5344CB8AC3E}">
        <p14:creationId xmlns:p14="http://schemas.microsoft.com/office/powerpoint/2010/main" val="3783206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609600"/>
            <a:ext cx="8229600" cy="5699125"/>
          </a:xfrm>
        </p:spPr>
        <p:txBody>
          <a:bodyPr/>
          <a:lstStyle/>
          <a:p>
            <a:r>
              <a:rPr lang="en-US" dirty="0" smtClean="0"/>
              <a:t>A split screen now appears.  </a:t>
            </a:r>
          </a:p>
          <a:p>
            <a:r>
              <a:rPr lang="en-US" dirty="0" smtClean="0"/>
              <a:t>The left side of the screen displays all parties to the case.   The right hand side asks that you select the party who is filing the motion.  </a:t>
            </a:r>
          </a:p>
          <a:p>
            <a:r>
              <a:rPr lang="en-US" dirty="0" smtClean="0"/>
              <a:t>YOU ARE THE FILER.</a:t>
            </a:r>
          </a:p>
          <a:p>
            <a:r>
              <a:rPr lang="en-US" dirty="0" smtClean="0"/>
              <a:t>Choose your client by clicking  on the appropriate name in the box on the right side of the screen.</a:t>
            </a:r>
          </a:p>
          <a:p>
            <a:r>
              <a:rPr lang="en-US" dirty="0" smtClean="0"/>
              <a:t>To make multiple selections, hold down your control button while clicking on the names.</a:t>
            </a:r>
          </a:p>
          <a:p>
            <a:r>
              <a:rPr lang="en-US" dirty="0" smtClean="0"/>
              <a:t>Once selection(s) are made.  Click next</a:t>
            </a:r>
            <a:endParaRPr lang="en-US" dirty="0"/>
          </a:p>
        </p:txBody>
      </p:sp>
    </p:spTree>
    <p:extLst>
      <p:ext uri="{BB962C8B-B14F-4D97-AF65-F5344CB8AC3E}">
        <p14:creationId xmlns:p14="http://schemas.microsoft.com/office/powerpoint/2010/main" val="3711350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457200" y="1295400"/>
            <a:ext cx="8153400" cy="5027612"/>
          </a:xfrm>
        </p:spPr>
      </p:pic>
    </p:spTree>
    <p:extLst>
      <p:ext uri="{BB962C8B-B14F-4D97-AF65-F5344CB8AC3E}">
        <p14:creationId xmlns:p14="http://schemas.microsoft.com/office/powerpoint/2010/main" val="205766525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685800"/>
            <a:ext cx="8229600" cy="5622925"/>
          </a:xfrm>
        </p:spPr>
        <p:txBody>
          <a:bodyPr/>
          <a:lstStyle/>
          <a:p>
            <a:r>
              <a:rPr lang="en-US" dirty="0" smtClean="0"/>
              <a:t>A screen now appears with an instructional message for attorneys regarding an upcoming screen.  Please pay special attention to this message.  Once read, click next.</a:t>
            </a:r>
          </a:p>
          <a:p>
            <a:endParaRPr lang="en-US" dirty="0" smtClean="0"/>
          </a:p>
          <a:p>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819400"/>
            <a:ext cx="8229600" cy="3657600"/>
          </a:xfrm>
          <a:prstGeom prst="rect">
            <a:avLst/>
          </a:prstGeom>
        </p:spPr>
      </p:pic>
    </p:spTree>
    <p:extLst>
      <p:ext uri="{BB962C8B-B14F-4D97-AF65-F5344CB8AC3E}">
        <p14:creationId xmlns:p14="http://schemas.microsoft.com/office/powerpoint/2010/main" val="1548283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4294967295"/>
          </p:nvPr>
        </p:nvSpPr>
        <p:spPr>
          <a:xfrm>
            <a:off x="0" y="609600"/>
            <a:ext cx="8229600" cy="5699125"/>
          </a:xfrm>
        </p:spPr>
        <p:txBody>
          <a:bodyPr/>
          <a:lstStyle/>
          <a:p>
            <a:pPr eaLnBrk="1" hangingPunct="1"/>
            <a:r>
              <a:rPr lang="en-US" dirty="0" smtClean="0"/>
              <a:t>Provides link to CM/ECF</a:t>
            </a:r>
          </a:p>
          <a:p>
            <a:pPr eaLnBrk="1" hangingPunct="1"/>
            <a:r>
              <a:rPr lang="en-US" dirty="0" smtClean="0"/>
              <a:t>Wireless access information</a:t>
            </a:r>
          </a:p>
          <a:p>
            <a:pPr eaLnBrk="1" hangingPunct="1"/>
            <a:r>
              <a:rPr lang="en-US" dirty="0" smtClean="0"/>
              <a:t>Frequently asked questions about CM/ECF</a:t>
            </a:r>
          </a:p>
          <a:p>
            <a:pPr eaLnBrk="1" hangingPunct="1"/>
            <a:r>
              <a:rPr lang="en-US" dirty="0" smtClean="0"/>
              <a:t>CJA attorney forms</a:t>
            </a:r>
          </a:p>
          <a:p>
            <a:pPr eaLnBrk="1" hangingPunct="1"/>
            <a:r>
              <a:rPr lang="en-US" dirty="0" smtClean="0"/>
              <a:t>Informational updates on concerns of the court</a:t>
            </a:r>
          </a:p>
          <a:p>
            <a:pPr eaLnBrk="1" hangingPunct="1"/>
            <a:r>
              <a:rPr lang="en-US" dirty="0" smtClean="0"/>
              <a:t>Attorney registration forms for the Central District of Illinois electronic filing system</a:t>
            </a:r>
          </a:p>
          <a:p>
            <a:pPr eaLnBrk="1" hangingPunct="1"/>
            <a:r>
              <a:rPr lang="en-US" dirty="0" smtClean="0"/>
              <a:t>Court fee schedule</a:t>
            </a:r>
          </a:p>
          <a:p>
            <a:pPr eaLnBrk="1" hangingPunct="1"/>
            <a:endParaRPr lang="en-US" dirty="0" smtClean="0"/>
          </a:p>
          <a:p>
            <a:pPr eaLnBrk="1" hangingPunct="1"/>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anim calcmode="lin" valueType="num">
                                      <p:cBhvr additive="base">
                                        <p:cTn id="7"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195">
                                            <p:txEl>
                                              <p:pRg st="2" end="2"/>
                                            </p:txEl>
                                          </p:spTgt>
                                        </p:tgtEl>
                                        <p:attrNameLst>
                                          <p:attrName>style.visibility</p:attrName>
                                        </p:attrNameLst>
                                      </p:cBhvr>
                                      <p:to>
                                        <p:strVal val="visible"/>
                                      </p:to>
                                    </p:set>
                                    <p:anim calcmode="lin" valueType="num">
                                      <p:cBhvr additive="base">
                                        <p:cTn id="13"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195">
                                            <p:txEl>
                                              <p:pRg st="3" end="3"/>
                                            </p:txEl>
                                          </p:spTgt>
                                        </p:tgtEl>
                                        <p:attrNameLst>
                                          <p:attrName>style.visibility</p:attrName>
                                        </p:attrNameLst>
                                      </p:cBhvr>
                                      <p:to>
                                        <p:strVal val="visible"/>
                                      </p:to>
                                    </p:set>
                                    <p:anim calcmode="lin" valueType="num">
                                      <p:cBhvr additive="base">
                                        <p:cTn id="19" dur="500" fill="hold"/>
                                        <p:tgtEl>
                                          <p:spTgt spid="819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195">
                                            <p:txEl>
                                              <p:pRg st="4" end="4"/>
                                            </p:txEl>
                                          </p:spTgt>
                                        </p:tgtEl>
                                        <p:attrNameLst>
                                          <p:attrName>style.visibility</p:attrName>
                                        </p:attrNameLst>
                                      </p:cBhvr>
                                      <p:to>
                                        <p:strVal val="visible"/>
                                      </p:to>
                                    </p:set>
                                    <p:anim calcmode="lin" valueType="num">
                                      <p:cBhvr additive="base">
                                        <p:cTn id="25" dur="500" fill="hold"/>
                                        <p:tgtEl>
                                          <p:spTgt spid="819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9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8195">
                                            <p:txEl>
                                              <p:pRg st="5" end="5"/>
                                            </p:txEl>
                                          </p:spTgt>
                                        </p:tgtEl>
                                        <p:attrNameLst>
                                          <p:attrName>style.visibility</p:attrName>
                                        </p:attrNameLst>
                                      </p:cBhvr>
                                      <p:to>
                                        <p:strVal val="visible"/>
                                      </p:to>
                                    </p:set>
                                    <p:anim calcmode="lin" valueType="num">
                                      <p:cBhvr additive="base">
                                        <p:cTn id="31" dur="500" fill="hold"/>
                                        <p:tgtEl>
                                          <p:spTgt spid="819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19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8195">
                                            <p:txEl>
                                              <p:pRg st="6" end="6"/>
                                            </p:txEl>
                                          </p:spTgt>
                                        </p:tgtEl>
                                        <p:attrNameLst>
                                          <p:attrName>style.visibility</p:attrName>
                                        </p:attrNameLst>
                                      </p:cBhvr>
                                      <p:to>
                                        <p:strVal val="visible"/>
                                      </p:to>
                                    </p:set>
                                    <p:anim calcmode="lin" valueType="num">
                                      <p:cBhvr additive="base">
                                        <p:cTn id="37" dur="500" fill="hold"/>
                                        <p:tgtEl>
                                          <p:spTgt spid="819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19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762000"/>
            <a:ext cx="8229600" cy="5546725"/>
          </a:xfrm>
        </p:spPr>
        <p:txBody>
          <a:bodyPr/>
          <a:lstStyle/>
          <a:p>
            <a:r>
              <a:rPr lang="en-US" dirty="0" smtClean="0"/>
              <a:t>This screen is where you will attach your motion for leave under seal which you have saved in .pdf format. </a:t>
            </a:r>
          </a:p>
          <a:p>
            <a:r>
              <a:rPr lang="en-US" dirty="0" smtClean="0"/>
              <a:t>Remember this event is your </a:t>
            </a:r>
            <a:r>
              <a:rPr lang="en-US" dirty="0" smtClean="0">
                <a:solidFill>
                  <a:srgbClr val="FFC000"/>
                </a:solidFill>
              </a:rPr>
              <a:t>motion</a:t>
            </a:r>
            <a:r>
              <a:rPr lang="en-US" dirty="0" smtClean="0"/>
              <a:t> asking for leave to file your sealed document and therefore this filing is NOT SEALED.  </a:t>
            </a:r>
          </a:p>
          <a:p>
            <a:r>
              <a:rPr lang="en-US" dirty="0" smtClean="0"/>
              <a:t>DO NOT ATTACH YOUR SEALED DOCUMENT to this event.</a:t>
            </a:r>
          </a:p>
          <a:p>
            <a:r>
              <a:rPr lang="en-US" dirty="0" smtClean="0"/>
              <a:t>Once you have browsed for your motion.  Click next. </a:t>
            </a:r>
            <a:endParaRPr lang="en-US" dirty="0"/>
          </a:p>
        </p:txBody>
      </p:sp>
    </p:spTree>
    <p:extLst>
      <p:ext uri="{BB962C8B-B14F-4D97-AF65-F5344CB8AC3E}">
        <p14:creationId xmlns:p14="http://schemas.microsoft.com/office/powerpoint/2010/main" val="414052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457200" y="914400"/>
            <a:ext cx="8229600" cy="5562600"/>
          </a:xfrm>
        </p:spPr>
      </p:pic>
    </p:spTree>
    <p:extLst>
      <p:ext uri="{BB962C8B-B14F-4D97-AF65-F5344CB8AC3E}">
        <p14:creationId xmlns:p14="http://schemas.microsoft.com/office/powerpoint/2010/main" val="28154330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762000"/>
            <a:ext cx="8229600" cy="5546725"/>
          </a:xfrm>
        </p:spPr>
        <p:txBody>
          <a:bodyPr/>
          <a:lstStyle/>
          <a:p>
            <a:r>
              <a:rPr lang="en-US" dirty="0" smtClean="0"/>
              <a:t>On this screen the deadline for opposing counsel to file a response to your motion is displayed.</a:t>
            </a:r>
          </a:p>
          <a:p>
            <a:r>
              <a:rPr lang="en-US" dirty="0" smtClean="0"/>
              <a:t>DO NOT CHANGE THIS DATE.</a:t>
            </a:r>
          </a:p>
          <a:p>
            <a:r>
              <a:rPr lang="en-US" dirty="0" smtClean="0"/>
              <a:t>Click next.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3352800"/>
            <a:ext cx="8458200" cy="3200400"/>
          </a:xfrm>
          <a:prstGeom prst="rect">
            <a:avLst/>
          </a:prstGeom>
        </p:spPr>
      </p:pic>
    </p:spTree>
    <p:extLst>
      <p:ext uri="{BB962C8B-B14F-4D97-AF65-F5344CB8AC3E}">
        <p14:creationId xmlns:p14="http://schemas.microsoft.com/office/powerpoint/2010/main" val="3985661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838200"/>
            <a:ext cx="8229600" cy="5470525"/>
          </a:xfrm>
        </p:spPr>
        <p:txBody>
          <a:bodyPr/>
          <a:lstStyle/>
          <a:p>
            <a:r>
              <a:rPr lang="en-US" dirty="0" smtClean="0"/>
              <a:t>This is your docket text screen.   The wording that is displayed will be the entry on the docket sheet.</a:t>
            </a:r>
          </a:p>
          <a:p>
            <a:r>
              <a:rPr lang="en-US" dirty="0" smtClean="0"/>
              <a:t>Add any appropriate modifiers in the boxes provided.</a:t>
            </a:r>
          </a:p>
          <a:p>
            <a:r>
              <a:rPr lang="en-US" dirty="0" smtClean="0"/>
              <a:t>Click next.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3733800"/>
            <a:ext cx="8077200" cy="2438400"/>
          </a:xfrm>
          <a:prstGeom prst="rect">
            <a:avLst/>
          </a:prstGeom>
        </p:spPr>
      </p:pic>
    </p:spTree>
    <p:extLst>
      <p:ext uri="{BB962C8B-B14F-4D97-AF65-F5344CB8AC3E}">
        <p14:creationId xmlns:p14="http://schemas.microsoft.com/office/powerpoint/2010/main" val="722024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685800"/>
            <a:ext cx="8229600" cy="5622925"/>
          </a:xfrm>
        </p:spPr>
        <p:txBody>
          <a:bodyPr/>
          <a:lstStyle/>
          <a:p>
            <a:r>
              <a:rPr lang="en-US" dirty="0" smtClean="0"/>
              <a:t>This is your final screen.   You will have no further opportunity to modify this transaction if you continue.  </a:t>
            </a:r>
          </a:p>
          <a:p>
            <a:r>
              <a:rPr lang="en-US" dirty="0" smtClean="0"/>
              <a:t>Verify information displayed.</a:t>
            </a:r>
          </a:p>
          <a:p>
            <a:r>
              <a:rPr lang="en-US" dirty="0" smtClean="0"/>
              <a:t>Click next. </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3200400"/>
            <a:ext cx="7677150" cy="2819399"/>
          </a:xfrm>
          <a:prstGeom prst="rect">
            <a:avLst/>
          </a:prstGeom>
        </p:spPr>
      </p:pic>
    </p:spTree>
    <p:extLst>
      <p:ext uri="{BB962C8B-B14F-4D97-AF65-F5344CB8AC3E}">
        <p14:creationId xmlns:p14="http://schemas.microsoft.com/office/powerpoint/2010/main" val="171492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685800"/>
            <a:ext cx="8229600" cy="5622925"/>
          </a:xfrm>
        </p:spPr>
        <p:txBody>
          <a:bodyPr/>
          <a:lstStyle/>
          <a:p>
            <a:r>
              <a:rPr lang="en-US" dirty="0" smtClean="0"/>
              <a:t>NEF.     Transaction complete.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606" y="1828800"/>
            <a:ext cx="7848600" cy="3657600"/>
          </a:xfrm>
          <a:prstGeom prst="rect">
            <a:avLst/>
          </a:prstGeom>
        </p:spPr>
      </p:pic>
    </p:spTree>
    <p:extLst>
      <p:ext uri="{BB962C8B-B14F-4D97-AF65-F5344CB8AC3E}">
        <p14:creationId xmlns:p14="http://schemas.microsoft.com/office/powerpoint/2010/main" val="70341840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609600"/>
            <a:ext cx="8229600" cy="6019800"/>
          </a:xfrm>
        </p:spPr>
        <p:txBody>
          <a:bodyPr/>
          <a:lstStyle/>
          <a:p>
            <a:r>
              <a:rPr lang="en-US" dirty="0" smtClean="0"/>
              <a:t>You are now ready to file the sealed document.</a:t>
            </a:r>
          </a:p>
          <a:p>
            <a:r>
              <a:rPr lang="en-US" dirty="0" smtClean="0"/>
              <a:t>A text entry will show on the docket sheet for this document, but will simply read “SEALED DOCUMENT”.  This </a:t>
            </a:r>
            <a:r>
              <a:rPr lang="en-US" dirty="0" smtClean="0">
                <a:solidFill>
                  <a:srgbClr val="FFC000"/>
                </a:solidFill>
              </a:rPr>
              <a:t>text entry</a:t>
            </a:r>
            <a:r>
              <a:rPr lang="en-US" dirty="0" smtClean="0"/>
              <a:t> is </a:t>
            </a:r>
            <a:r>
              <a:rPr lang="en-US" dirty="0" smtClean="0">
                <a:solidFill>
                  <a:srgbClr val="FF0000"/>
                </a:solidFill>
              </a:rPr>
              <a:t>not</a:t>
            </a:r>
            <a:r>
              <a:rPr lang="en-US" dirty="0" smtClean="0"/>
              <a:t> </a:t>
            </a:r>
            <a:r>
              <a:rPr lang="en-US" dirty="0" smtClean="0">
                <a:solidFill>
                  <a:srgbClr val="FF0000"/>
                </a:solidFill>
              </a:rPr>
              <a:t>sealed</a:t>
            </a:r>
            <a:r>
              <a:rPr lang="en-US" dirty="0" smtClean="0"/>
              <a:t>, and is viewable on PACER.</a:t>
            </a:r>
          </a:p>
          <a:p>
            <a:r>
              <a:rPr lang="en-US" dirty="0" smtClean="0"/>
              <a:t>A NEF will be sent to counsel of record showing that a sealed document has been filed. </a:t>
            </a:r>
          </a:p>
          <a:p>
            <a:r>
              <a:rPr lang="en-US" dirty="0" smtClean="0"/>
              <a:t>The </a:t>
            </a:r>
            <a:r>
              <a:rPr lang="en-US" dirty="0" smtClean="0">
                <a:solidFill>
                  <a:srgbClr val="FFC000"/>
                </a:solidFill>
              </a:rPr>
              <a:t>document</a:t>
            </a:r>
            <a:r>
              <a:rPr lang="en-US" dirty="0" smtClean="0"/>
              <a:t> itself is </a:t>
            </a:r>
            <a:r>
              <a:rPr lang="en-US" dirty="0" smtClean="0">
                <a:solidFill>
                  <a:srgbClr val="FF0000"/>
                </a:solidFill>
              </a:rPr>
              <a:t>sealed</a:t>
            </a:r>
            <a:r>
              <a:rPr lang="en-US" dirty="0" smtClean="0"/>
              <a:t>, is NOT SENT to opposing counsel, and is not viewable on PACER.   If it is appropriate for counsel to receive a copy of this document, you must make other arrangements to provide that copy as appropriate. </a:t>
            </a:r>
            <a:endParaRPr lang="en-US" dirty="0"/>
          </a:p>
        </p:txBody>
      </p:sp>
    </p:spTree>
    <p:extLst>
      <p:ext uri="{BB962C8B-B14F-4D97-AF65-F5344CB8AC3E}">
        <p14:creationId xmlns:p14="http://schemas.microsoft.com/office/powerpoint/2010/main" val="215476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609600"/>
            <a:ext cx="8229600" cy="5699125"/>
          </a:xfrm>
        </p:spPr>
        <p:txBody>
          <a:bodyPr/>
          <a:lstStyle/>
          <a:p>
            <a:r>
              <a:rPr lang="en-US" dirty="0" smtClean="0"/>
              <a:t>Click on Civil in the blue tool bar located at the top of the page.</a:t>
            </a:r>
          </a:p>
          <a:p>
            <a:r>
              <a:rPr lang="en-US" dirty="0" smtClean="0"/>
              <a:t>Click on Other Documents.</a:t>
            </a:r>
          </a:p>
          <a:p>
            <a:endParaRPr lang="en-US" dirty="0"/>
          </a:p>
          <a:p>
            <a:pPr marL="136525"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209800"/>
            <a:ext cx="8077200" cy="4038600"/>
          </a:xfrm>
          <a:prstGeom prst="rect">
            <a:avLst/>
          </a:prstGeom>
        </p:spPr>
      </p:pic>
    </p:spTree>
    <p:extLst>
      <p:ext uri="{BB962C8B-B14F-4D97-AF65-F5344CB8AC3E}">
        <p14:creationId xmlns:p14="http://schemas.microsoft.com/office/powerpoint/2010/main" val="213649496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685800"/>
            <a:ext cx="8229600" cy="5622925"/>
          </a:xfrm>
        </p:spPr>
        <p:txBody>
          <a:bodyPr/>
          <a:lstStyle/>
          <a:p>
            <a:r>
              <a:rPr lang="en-US" dirty="0" smtClean="0"/>
              <a:t>Choose Sealed Document + from drop down box.</a:t>
            </a:r>
          </a:p>
          <a:p>
            <a:r>
              <a:rPr lang="en-US" dirty="0" smtClean="0"/>
              <a:t>Click next.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2209801"/>
            <a:ext cx="7848600" cy="4114800"/>
          </a:xfrm>
          <a:prstGeom prst="rect">
            <a:avLst/>
          </a:prstGeom>
        </p:spPr>
      </p:pic>
    </p:spTree>
    <p:extLst>
      <p:ext uri="{BB962C8B-B14F-4D97-AF65-F5344CB8AC3E}">
        <p14:creationId xmlns:p14="http://schemas.microsoft.com/office/powerpoint/2010/main" val="381773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762000"/>
            <a:ext cx="8229600" cy="5546725"/>
          </a:xfrm>
        </p:spPr>
        <p:txBody>
          <a:bodyPr/>
          <a:lstStyle/>
          <a:p>
            <a:r>
              <a:rPr lang="en-US" dirty="0"/>
              <a:t>Enter appropriate case </a:t>
            </a:r>
            <a:r>
              <a:rPr lang="en-US" dirty="0" smtClean="0"/>
              <a:t>number.</a:t>
            </a:r>
          </a:p>
          <a:p>
            <a:r>
              <a:rPr lang="en-US" dirty="0" smtClean="0"/>
              <a:t>Click next.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514600"/>
            <a:ext cx="7848600" cy="3352800"/>
          </a:xfrm>
          <a:prstGeom prst="rect">
            <a:avLst/>
          </a:prstGeom>
        </p:spPr>
      </p:pic>
    </p:spTree>
    <p:extLst>
      <p:ext uri="{BB962C8B-B14F-4D97-AF65-F5344CB8AC3E}">
        <p14:creationId xmlns:p14="http://schemas.microsoft.com/office/powerpoint/2010/main" val="3678910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3200" dirty="0" smtClean="0"/>
              <a:t>Tutorials on new functionality</a:t>
            </a:r>
            <a:endParaRPr lang="en-US" sz="3200" dirty="0"/>
          </a:p>
        </p:txBody>
      </p:sp>
      <p:sp>
        <p:nvSpPr>
          <p:cNvPr id="3" name="Content Placeholder 2"/>
          <p:cNvSpPr>
            <a:spLocks noGrp="1"/>
          </p:cNvSpPr>
          <p:nvPr>
            <p:ph idx="1"/>
          </p:nvPr>
        </p:nvSpPr>
        <p:spPr/>
        <p:txBody>
          <a:bodyPr/>
          <a:lstStyle/>
          <a:p>
            <a:r>
              <a:rPr lang="en-US" dirty="0" smtClean="0"/>
              <a:t>Civil case opening instructions</a:t>
            </a:r>
          </a:p>
          <a:p>
            <a:r>
              <a:rPr lang="en-US" dirty="0" smtClean="0"/>
              <a:t>Sealed documents</a:t>
            </a:r>
          </a:p>
          <a:p>
            <a:r>
              <a:rPr lang="en-US" dirty="0" smtClean="0"/>
              <a:t>Maintenance of user accounts</a:t>
            </a: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533400"/>
            <a:ext cx="8229600" cy="5775325"/>
          </a:xfrm>
        </p:spPr>
        <p:txBody>
          <a:bodyPr/>
          <a:lstStyle/>
          <a:p>
            <a:r>
              <a:rPr lang="en-US" dirty="0" smtClean="0"/>
              <a:t>Warning screen appears setting out Court’s view on the filing of sealed documents.  </a:t>
            </a:r>
            <a:endParaRPr lang="en-US" dirty="0"/>
          </a:p>
          <a:p>
            <a:r>
              <a:rPr lang="en-US" dirty="0" smtClean="0"/>
              <a:t>After reading, click next.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133600"/>
            <a:ext cx="8077200" cy="4120765"/>
          </a:xfrm>
          <a:prstGeom prst="rect">
            <a:avLst/>
          </a:prstGeom>
        </p:spPr>
      </p:pic>
    </p:spTree>
    <p:extLst>
      <p:ext uri="{BB962C8B-B14F-4D97-AF65-F5344CB8AC3E}">
        <p14:creationId xmlns:p14="http://schemas.microsoft.com/office/powerpoint/2010/main" val="527137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609600"/>
            <a:ext cx="8229600" cy="5699125"/>
          </a:xfrm>
        </p:spPr>
        <p:txBody>
          <a:bodyPr/>
          <a:lstStyle/>
          <a:p>
            <a:r>
              <a:rPr lang="en-US" dirty="0" smtClean="0"/>
              <a:t>A split screen now appears.  </a:t>
            </a:r>
          </a:p>
          <a:p>
            <a:r>
              <a:rPr lang="en-US" dirty="0" smtClean="0"/>
              <a:t>The left side of the screen displays all parties to the case.   The right hand side asks that you select the party who is filing the motion.  </a:t>
            </a:r>
          </a:p>
          <a:p>
            <a:r>
              <a:rPr lang="en-US" dirty="0" smtClean="0"/>
              <a:t>YOU ARE THE FILER.</a:t>
            </a:r>
          </a:p>
          <a:p>
            <a:r>
              <a:rPr lang="en-US" dirty="0" smtClean="0"/>
              <a:t>Choose your client by clicking  on the appropriate name in the box on the right side of the screen.</a:t>
            </a:r>
          </a:p>
          <a:p>
            <a:r>
              <a:rPr lang="en-US" dirty="0" smtClean="0"/>
              <a:t>To make multiple selections, hold down your control button while clicking on the names.</a:t>
            </a:r>
          </a:p>
          <a:p>
            <a:r>
              <a:rPr lang="en-US" dirty="0" smtClean="0"/>
              <a:t>Once selection(s) are made.  Click next</a:t>
            </a:r>
            <a:endParaRPr lang="en-US" dirty="0"/>
          </a:p>
        </p:txBody>
      </p:sp>
    </p:spTree>
    <p:extLst>
      <p:ext uri="{BB962C8B-B14F-4D97-AF65-F5344CB8AC3E}">
        <p14:creationId xmlns:p14="http://schemas.microsoft.com/office/powerpoint/2010/main" val="4016811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990600" y="838200"/>
            <a:ext cx="6705600" cy="5715000"/>
          </a:xfrm>
        </p:spPr>
      </p:pic>
    </p:spTree>
    <p:extLst>
      <p:ext uri="{BB962C8B-B14F-4D97-AF65-F5344CB8AC3E}">
        <p14:creationId xmlns:p14="http://schemas.microsoft.com/office/powerpoint/2010/main" val="300229336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685800"/>
            <a:ext cx="8229600" cy="5622925"/>
          </a:xfrm>
        </p:spPr>
        <p:txBody>
          <a:bodyPr/>
          <a:lstStyle/>
          <a:p>
            <a:r>
              <a:rPr lang="en-US" dirty="0" smtClean="0"/>
              <a:t>Browse for your sealed document and any attachments that you have saved in pdf format.</a:t>
            </a:r>
          </a:p>
          <a:p>
            <a:r>
              <a:rPr lang="en-US" dirty="0" smtClean="0"/>
              <a:t>Your document name will appear in the box to the left of “browse”.</a:t>
            </a:r>
          </a:p>
          <a:p>
            <a:r>
              <a:rPr lang="en-US" dirty="0" smtClean="0"/>
              <a:t>Click next.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3200400"/>
            <a:ext cx="7543800" cy="2895600"/>
          </a:xfrm>
          <a:prstGeom prst="rect">
            <a:avLst/>
          </a:prstGeom>
        </p:spPr>
      </p:pic>
    </p:spTree>
    <p:extLst>
      <p:ext uri="{BB962C8B-B14F-4D97-AF65-F5344CB8AC3E}">
        <p14:creationId xmlns:p14="http://schemas.microsoft.com/office/powerpoint/2010/main" val="76731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838200"/>
            <a:ext cx="8229600" cy="5470525"/>
          </a:xfrm>
        </p:spPr>
        <p:txBody>
          <a:bodyPr/>
          <a:lstStyle/>
          <a:p>
            <a:r>
              <a:rPr lang="en-US" dirty="0" smtClean="0"/>
              <a:t>Docket text screen appears.   This is what will appear on docket sheet.   </a:t>
            </a:r>
          </a:p>
          <a:p>
            <a:r>
              <a:rPr lang="en-US" dirty="0" smtClean="0"/>
              <a:t>Click next. </a:t>
            </a:r>
          </a:p>
          <a:p>
            <a:endParaRPr lang="en-US" dirty="0"/>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794" y="2751588"/>
            <a:ext cx="7391400" cy="3133725"/>
          </a:xfrm>
          <a:prstGeom prst="rect">
            <a:avLst/>
          </a:prstGeom>
        </p:spPr>
      </p:pic>
    </p:spTree>
    <p:extLst>
      <p:ext uri="{BB962C8B-B14F-4D97-AF65-F5344CB8AC3E}">
        <p14:creationId xmlns:p14="http://schemas.microsoft.com/office/powerpoint/2010/main" val="808144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685800"/>
            <a:ext cx="8229600" cy="5622925"/>
          </a:xfrm>
        </p:spPr>
        <p:txBody>
          <a:bodyPr/>
          <a:lstStyle/>
          <a:p>
            <a:r>
              <a:rPr lang="en-US" dirty="0" smtClean="0"/>
              <a:t>This is your final screen.   You will have no further opportunity to modify this transaction if you continue.  </a:t>
            </a:r>
          </a:p>
          <a:p>
            <a:r>
              <a:rPr lang="en-US" dirty="0" smtClean="0"/>
              <a:t>Verify information displayed.</a:t>
            </a:r>
          </a:p>
          <a:p>
            <a:r>
              <a:rPr lang="en-US" dirty="0" smtClean="0"/>
              <a:t>Click next.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757" y="3200400"/>
            <a:ext cx="7581900" cy="3086669"/>
          </a:xfrm>
          <a:prstGeom prst="rect">
            <a:avLst/>
          </a:prstGeom>
        </p:spPr>
      </p:pic>
    </p:spTree>
    <p:extLst>
      <p:ext uri="{BB962C8B-B14F-4D97-AF65-F5344CB8AC3E}">
        <p14:creationId xmlns:p14="http://schemas.microsoft.com/office/powerpoint/2010/main" val="1997783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533400"/>
            <a:ext cx="8229600" cy="5943600"/>
          </a:xfrm>
        </p:spPr>
        <p:txBody>
          <a:bodyPr/>
          <a:lstStyle/>
          <a:p>
            <a:r>
              <a:rPr lang="en-US" dirty="0" smtClean="0"/>
              <a:t>NEF.     Transaction complete. </a:t>
            </a:r>
          </a:p>
          <a:p>
            <a:r>
              <a:rPr lang="en-US" dirty="0" smtClean="0">
                <a:solidFill>
                  <a:srgbClr val="FFC000"/>
                </a:solidFill>
              </a:rPr>
              <a:t>REMEMBER:  THE DOCUMENT ITSELF IS SEALED AND HAS NOT BEEN DELIVERED TO COUNSEL OF RECORD VIA THIS NEF. IF APPROPRIATE, PROVIDE COUNSELWITH A COPY OF THE DOCUMENT. </a:t>
            </a:r>
          </a:p>
          <a:p>
            <a:endParaRPr lang="en-US" dirty="0">
              <a:solidFill>
                <a:srgbClr val="FF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200400"/>
            <a:ext cx="8096250" cy="3505200"/>
          </a:xfrm>
          <a:prstGeom prst="rect">
            <a:avLst/>
          </a:prstGeom>
        </p:spPr>
      </p:pic>
    </p:spTree>
    <p:extLst>
      <p:ext uri="{BB962C8B-B14F-4D97-AF65-F5344CB8AC3E}">
        <p14:creationId xmlns:p14="http://schemas.microsoft.com/office/powerpoint/2010/main" val="1527530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6200"/>
            <a:ext cx="8229600" cy="990600"/>
          </a:xfrm>
        </p:spPr>
        <p:txBody>
          <a:bodyPr>
            <a:noAutofit/>
          </a:bodyPr>
          <a:lstStyle/>
          <a:p>
            <a:r>
              <a:rPr lang="en-US" sz="3200" dirty="0" smtClean="0"/>
              <a:t>PRIVACY - REDACTIONS</a:t>
            </a:r>
            <a:br>
              <a:rPr lang="en-US" sz="3200" dirty="0" smtClean="0"/>
            </a:br>
            <a:r>
              <a:rPr lang="en-US" sz="3200" dirty="0" smtClean="0"/>
              <a:t>(Local Rule– RULE 5.11)</a:t>
            </a:r>
            <a:endParaRPr lang="en-US" sz="3200" dirty="0"/>
          </a:p>
        </p:txBody>
      </p:sp>
      <p:sp>
        <p:nvSpPr>
          <p:cNvPr id="3" name="Content Placeholder 2"/>
          <p:cNvSpPr>
            <a:spLocks noGrp="1"/>
          </p:cNvSpPr>
          <p:nvPr>
            <p:ph idx="4294967295"/>
          </p:nvPr>
        </p:nvSpPr>
        <p:spPr>
          <a:xfrm>
            <a:off x="0" y="1295400"/>
            <a:ext cx="8229600" cy="5013325"/>
          </a:xfrm>
        </p:spPr>
        <p:txBody>
          <a:bodyPr/>
          <a:lstStyle/>
          <a:p>
            <a:r>
              <a:rPr lang="en-US" dirty="0" smtClean="0"/>
              <a:t>To address privacy concerns created by Internet access to court documents, litigants must modify or partially redact certain personal identifiers in court documents.  </a:t>
            </a:r>
          </a:p>
          <a:p>
            <a:r>
              <a:rPr lang="en-US" dirty="0" smtClean="0"/>
              <a:t>Fed.R.Civ.P. 5.2 directs that filing parties make the following modifications in documents that contain an individual’s social security number, tax-payer ID number, birthdate, the name of a known minor or financial account number:	</a:t>
            </a:r>
          </a:p>
        </p:txBody>
      </p:sp>
    </p:spTree>
    <p:extLst>
      <p:ext uri="{BB962C8B-B14F-4D97-AF65-F5344CB8AC3E}">
        <p14:creationId xmlns:p14="http://schemas.microsoft.com/office/powerpoint/2010/main" val="2615506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533400"/>
            <a:ext cx="8229600" cy="5775325"/>
          </a:xfrm>
        </p:spPr>
        <p:txBody>
          <a:bodyPr/>
          <a:lstStyle/>
          <a:p>
            <a:pPr marL="585788" lvl="1" indent="0">
              <a:buNone/>
            </a:pPr>
            <a:r>
              <a:rPr lang="en-US" dirty="0" smtClean="0"/>
              <a:t>Display only:</a:t>
            </a:r>
            <a:endParaRPr lang="en-US" dirty="0"/>
          </a:p>
          <a:p>
            <a:pPr lvl="1"/>
            <a:r>
              <a:rPr lang="en-US" dirty="0"/>
              <a:t>1. The last 4 digits of the social security number and tax payer id number;  </a:t>
            </a:r>
          </a:p>
          <a:p>
            <a:pPr lvl="1"/>
            <a:r>
              <a:rPr lang="en-US" dirty="0" smtClean="0"/>
              <a:t>2.  The year of the individual’s birth;</a:t>
            </a:r>
          </a:p>
          <a:p>
            <a:pPr lvl="1"/>
            <a:r>
              <a:rPr lang="en-US" dirty="0" smtClean="0"/>
              <a:t>3.  The minor’s initials; and</a:t>
            </a:r>
          </a:p>
          <a:p>
            <a:pPr lvl="1"/>
            <a:r>
              <a:rPr lang="en-US" dirty="0" smtClean="0"/>
              <a:t>4.  The last four digits of the financial account number.</a:t>
            </a:r>
          </a:p>
          <a:p>
            <a:r>
              <a:rPr lang="en-US" dirty="0" smtClean="0"/>
              <a:t>In </a:t>
            </a:r>
            <a:r>
              <a:rPr lang="en-US" dirty="0"/>
              <a:t>addition to those set out in Fed.R.Civ.P. 5.2 these identifiers and suggested modifications are:</a:t>
            </a:r>
          </a:p>
          <a:p>
            <a:pPr lvl="1"/>
            <a:r>
              <a:rPr lang="en-US" dirty="0"/>
              <a:t>1.  Addresses:  Use only City and State.</a:t>
            </a:r>
          </a:p>
          <a:p>
            <a:pPr lvl="1"/>
            <a:r>
              <a:rPr lang="en-US" dirty="0"/>
              <a:t>2.   Signatures:  Use s/name; and</a:t>
            </a:r>
          </a:p>
          <a:p>
            <a:pPr lvl="1"/>
            <a:r>
              <a:rPr lang="en-US" dirty="0"/>
              <a:t>3.  Driver’s license numbers:  use last 4 numbers.</a:t>
            </a:r>
          </a:p>
          <a:p>
            <a:endParaRPr lang="en-US" dirty="0"/>
          </a:p>
        </p:txBody>
      </p:sp>
    </p:spTree>
    <p:extLst>
      <p:ext uri="{BB962C8B-B14F-4D97-AF65-F5344CB8AC3E}">
        <p14:creationId xmlns:p14="http://schemas.microsoft.com/office/powerpoint/2010/main" val="315810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609600"/>
            <a:ext cx="8229600" cy="5699125"/>
          </a:xfrm>
        </p:spPr>
        <p:txBody>
          <a:bodyPr/>
          <a:lstStyle/>
          <a:p>
            <a:r>
              <a:rPr lang="en-US" dirty="0" smtClean="0"/>
              <a:t>Litigants should consider redacting or filing  under seal any document that might bring harm to anyone or should not be made public for law enforcement or security reasons.</a:t>
            </a:r>
          </a:p>
          <a:p>
            <a:r>
              <a:rPr lang="en-US" dirty="0" smtClean="0">
                <a:solidFill>
                  <a:srgbClr val="FFC000"/>
                </a:solidFill>
              </a:rPr>
              <a:t>It is the responsibility of filing party to make these redactions.  It is not the responsibility of the Clerk’s office to make redactions.    </a:t>
            </a:r>
          </a:p>
          <a:p>
            <a:r>
              <a:rPr lang="en-US" dirty="0" smtClean="0"/>
              <a:t>When redactions result in a document’s intent being unclear, or if ordered by the Court, the filing party must file under seal an unredacted document or reference list.</a:t>
            </a:r>
            <a:endParaRPr lang="en-US" dirty="0"/>
          </a:p>
        </p:txBody>
      </p:sp>
    </p:spTree>
    <p:extLst>
      <p:ext uri="{BB962C8B-B14F-4D97-AF65-F5344CB8AC3E}">
        <p14:creationId xmlns:p14="http://schemas.microsoft.com/office/powerpoint/2010/main" val="2474399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normAutofit/>
          </a:bodyPr>
          <a:lstStyle/>
          <a:p>
            <a:pPr eaLnBrk="1" fontAlgn="auto" hangingPunct="1">
              <a:spcAft>
                <a:spcPts val="0"/>
              </a:spcAft>
              <a:defRPr/>
            </a:pPr>
            <a:r>
              <a:rPr lang="en-US" sz="3200" dirty="0" smtClean="0"/>
              <a:t>ELECTRONIC CIVIL CASE OPENINGS</a:t>
            </a:r>
            <a:endParaRPr lang="en-US" sz="3200" dirty="0"/>
          </a:p>
        </p:txBody>
      </p:sp>
      <p:sp>
        <p:nvSpPr>
          <p:cNvPr id="3" name="Content Placeholder 2"/>
          <p:cNvSpPr>
            <a:spLocks noGrp="1"/>
          </p:cNvSpPr>
          <p:nvPr>
            <p:ph idx="1"/>
          </p:nvPr>
        </p:nvSpPr>
        <p:spPr>
          <a:xfrm>
            <a:off x="457200" y="1295400"/>
            <a:ext cx="8229600" cy="5257800"/>
          </a:xfrm>
        </p:spPr>
        <p:txBody>
          <a:bodyPr/>
          <a:lstStyle/>
          <a:p>
            <a:pPr eaLnBrk="1" hangingPunct="1"/>
            <a:r>
              <a:rPr lang="en-US" dirty="0" smtClean="0"/>
              <a:t>New functionality has been added to CM/ECF which will allow an attorney to file a complaint electronically with a credit card</a:t>
            </a:r>
          </a:p>
          <a:p>
            <a:pPr eaLnBrk="1" hangingPunct="1"/>
            <a:r>
              <a:rPr lang="en-US" dirty="0" smtClean="0"/>
              <a:t>Complaints can be filed 24 hours a day</a:t>
            </a:r>
          </a:p>
          <a:p>
            <a:pPr eaLnBrk="1" hangingPunct="1"/>
            <a:r>
              <a:rPr lang="en-US" dirty="0" smtClean="0"/>
              <a:t>System is set up to randomly assign the judges after the transaction is complete</a:t>
            </a:r>
          </a:p>
          <a:p>
            <a:pPr eaLnBrk="1" hangingPunct="1"/>
            <a:r>
              <a:rPr lang="en-US" dirty="0" smtClean="0"/>
              <a:t>Step-by-step instructions to filing can be found on the website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685800"/>
            <a:ext cx="8229600" cy="5622925"/>
          </a:xfrm>
        </p:spPr>
        <p:txBody>
          <a:bodyPr/>
          <a:lstStyle/>
          <a:p>
            <a:r>
              <a:rPr lang="en-US" dirty="0" smtClean="0"/>
              <a:t>If an unredacted version is not filed, the unredacted version of the document or reference list must be retained by filing party for one year after completion of the case, including appeals.</a:t>
            </a:r>
          </a:p>
          <a:p>
            <a:r>
              <a:rPr lang="en-US" dirty="0" smtClean="0"/>
              <a:t>Upon showing that the redacted information is relevant and legitimately needed, the Court may, in its discretion, order the information disclosed to counsel for all parties.  </a:t>
            </a:r>
            <a:endParaRPr lang="en-US" dirty="0"/>
          </a:p>
        </p:txBody>
      </p:sp>
    </p:spTree>
    <p:extLst>
      <p:ext uri="{BB962C8B-B14F-4D97-AF65-F5344CB8AC3E}">
        <p14:creationId xmlns:p14="http://schemas.microsoft.com/office/powerpoint/2010/main" val="126124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304800"/>
            <a:ext cx="8229600" cy="6324600"/>
          </a:xfrm>
        </p:spPr>
        <p:txBody>
          <a:bodyPr/>
          <a:lstStyle/>
          <a:p>
            <a:r>
              <a:rPr lang="en-US" dirty="0" smtClean="0"/>
              <a:t>Transcript redactions:</a:t>
            </a:r>
          </a:p>
          <a:p>
            <a:pPr lvl="1"/>
            <a:r>
              <a:rPr lang="en-US" sz="2000" dirty="0" smtClean="0"/>
              <a:t>Parties and attorneys may order transcripts.</a:t>
            </a:r>
          </a:p>
          <a:p>
            <a:pPr lvl="1"/>
            <a:r>
              <a:rPr lang="en-US" sz="2000" dirty="0" smtClean="0"/>
              <a:t>Court reporter will file the transcript electronically.</a:t>
            </a:r>
          </a:p>
          <a:p>
            <a:pPr lvl="1"/>
            <a:r>
              <a:rPr lang="en-US" sz="2000" dirty="0" smtClean="0"/>
              <a:t>Transcript will be available for viewing at Clerk’s Office public terminal, but may not be copied or reproduced by Clerk’s Office for 90 days. </a:t>
            </a:r>
          </a:p>
          <a:p>
            <a:pPr lvl="1"/>
            <a:r>
              <a:rPr lang="en-US" sz="2000" dirty="0" smtClean="0"/>
              <a:t>Parties must file Notice of Intent to Request Redaction within 7 days of the filing of transcript.</a:t>
            </a:r>
          </a:p>
          <a:p>
            <a:pPr lvl="1"/>
            <a:r>
              <a:rPr lang="en-US" sz="2000" dirty="0" smtClean="0"/>
              <a:t>Responsibility for identifying material that should be redacted lies solely with counsel and parties.</a:t>
            </a:r>
          </a:p>
          <a:p>
            <a:pPr lvl="1"/>
            <a:r>
              <a:rPr lang="en-US" sz="2000" dirty="0" smtClean="0"/>
              <a:t>Within 21 days of filing of transcript, parties must file under seal, a motion of requested redactions indicating material to be redacted by page and line.</a:t>
            </a:r>
          </a:p>
          <a:p>
            <a:pPr lvl="1"/>
            <a:r>
              <a:rPr lang="en-US" sz="2000" dirty="0"/>
              <a:t>If a party fails to follow procedures for requesting redaction, or if no redactions are requested, the official transcript will be made electronically available to the public 90 days after initial filing with Clerk.</a:t>
            </a:r>
          </a:p>
          <a:p>
            <a:pPr lvl="1"/>
            <a:endParaRPr lang="en-US" dirty="0"/>
          </a:p>
        </p:txBody>
      </p:sp>
    </p:spTree>
    <p:extLst>
      <p:ext uri="{BB962C8B-B14F-4D97-AF65-F5344CB8AC3E}">
        <p14:creationId xmlns:p14="http://schemas.microsoft.com/office/powerpoint/2010/main" val="1280545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685800"/>
            <a:ext cx="8229600" cy="5622925"/>
          </a:xfrm>
        </p:spPr>
        <p:txBody>
          <a:bodyPr/>
          <a:lstStyle/>
          <a:p>
            <a:r>
              <a:rPr lang="en-US" dirty="0" smtClean="0"/>
              <a:t>Pro Se prisoners need not redact documents unless ordered by presiding Judge.  </a:t>
            </a:r>
          </a:p>
          <a:p>
            <a:r>
              <a:rPr lang="en-US" dirty="0" smtClean="0"/>
              <a:t>Non-prisoner pro se parties must comply with redaction rules. </a:t>
            </a:r>
          </a:p>
          <a:p>
            <a:r>
              <a:rPr lang="en-US" dirty="0" smtClean="0"/>
              <a:t>Documents filed in Social Security cases need not be redacted unless so ordered by presiding Judge. </a:t>
            </a:r>
            <a:endParaRPr lang="en-US" dirty="0"/>
          </a:p>
        </p:txBody>
      </p:sp>
    </p:spTree>
    <p:extLst>
      <p:ext uri="{BB962C8B-B14F-4D97-AF65-F5344CB8AC3E}">
        <p14:creationId xmlns:p14="http://schemas.microsoft.com/office/powerpoint/2010/main" val="1706790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p:spPr>
        <p:txBody>
          <a:bodyPr>
            <a:normAutofit/>
          </a:bodyPr>
          <a:lstStyle/>
          <a:p>
            <a:r>
              <a:rPr lang="en-US" sz="3200" dirty="0" smtClean="0"/>
              <a:t>Designation of Lead Counsel </a:t>
            </a:r>
            <a:br>
              <a:rPr lang="en-US" sz="3200" dirty="0" smtClean="0"/>
            </a:br>
            <a:r>
              <a:rPr lang="en-US" sz="3200" dirty="0" smtClean="0"/>
              <a:t>on Initial Pleading</a:t>
            </a:r>
            <a:br>
              <a:rPr lang="en-US" sz="3200" dirty="0" smtClean="0"/>
            </a:br>
            <a:r>
              <a:rPr lang="en-US" sz="3200" dirty="0" smtClean="0"/>
              <a:t>Local Rule 11.2</a:t>
            </a:r>
            <a:endParaRPr lang="en-US" sz="3200" dirty="0"/>
          </a:p>
        </p:txBody>
      </p:sp>
      <p:sp>
        <p:nvSpPr>
          <p:cNvPr id="3" name="Content Placeholder 2"/>
          <p:cNvSpPr>
            <a:spLocks noGrp="1"/>
          </p:cNvSpPr>
          <p:nvPr>
            <p:ph idx="1"/>
          </p:nvPr>
        </p:nvSpPr>
        <p:spPr>
          <a:xfrm>
            <a:off x="457200" y="1676400"/>
            <a:ext cx="8229600" cy="4632325"/>
          </a:xfrm>
        </p:spPr>
        <p:txBody>
          <a:bodyPr/>
          <a:lstStyle/>
          <a:p>
            <a:r>
              <a:rPr lang="en-US" dirty="0" smtClean="0"/>
              <a:t>Local Rule 11.2 states: </a:t>
            </a:r>
          </a:p>
          <a:p>
            <a:pPr marL="136525" indent="0">
              <a:buNone/>
            </a:pPr>
            <a:r>
              <a:rPr lang="en-US" dirty="0" smtClean="0"/>
              <a:t>	“When a party’s initial pleading is filed, 	counsel must designate as lead counsel the 	attorney who will be responsible for receipt 	of telephone conference calls.</a:t>
            </a:r>
            <a:r>
              <a:rPr lang="en-US" dirty="0" smtClean="0">
                <a:solidFill>
                  <a:srgbClr val="FFC000"/>
                </a:solidFill>
              </a:rPr>
              <a:t>  Only one may 	be designated.</a:t>
            </a:r>
            <a:r>
              <a:rPr lang="en-US" dirty="0" smtClean="0"/>
              <a:t>”</a:t>
            </a:r>
          </a:p>
          <a:p>
            <a:r>
              <a:rPr lang="en-US" dirty="0" smtClean="0"/>
              <a:t>The court is noticing that this step is being omitted, or that numerous attorneys are being designated as lead counsel. </a:t>
            </a:r>
          </a:p>
          <a:p>
            <a:endParaRPr lang="en-US" dirty="0"/>
          </a:p>
        </p:txBody>
      </p:sp>
    </p:spTree>
    <p:extLst>
      <p:ext uri="{BB962C8B-B14F-4D97-AF65-F5344CB8AC3E}">
        <p14:creationId xmlns:p14="http://schemas.microsoft.com/office/powerpoint/2010/main" val="3111451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533400"/>
            <a:ext cx="8229600" cy="6324600"/>
          </a:xfrm>
        </p:spPr>
        <p:txBody>
          <a:bodyPr/>
          <a:lstStyle/>
          <a:p>
            <a:r>
              <a:rPr lang="en-US" dirty="0" smtClean="0"/>
              <a:t>Lead designations can be made when an initial pleading is filed.   A box appears that asks for the association to be made between attorney and party, and also includes a box for lead designation.  Putting a check in the “lead box” will create a designation. </a:t>
            </a:r>
          </a:p>
          <a:p>
            <a:endParaRPr lang="en-US" dirty="0"/>
          </a:p>
          <a:p>
            <a:pPr marL="136525"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3200400"/>
            <a:ext cx="7848600" cy="3429000"/>
          </a:xfrm>
          <a:prstGeom prst="rect">
            <a:avLst/>
          </a:prstGeom>
        </p:spPr>
      </p:pic>
      <p:cxnSp>
        <p:nvCxnSpPr>
          <p:cNvPr id="5" name="Straight Arrow Connector 4"/>
          <p:cNvCxnSpPr/>
          <p:nvPr/>
        </p:nvCxnSpPr>
        <p:spPr>
          <a:xfrm flipV="1">
            <a:off x="6477000" y="5638800"/>
            <a:ext cx="609600" cy="685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058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609600"/>
            <a:ext cx="8229600" cy="5699125"/>
          </a:xfrm>
        </p:spPr>
        <p:txBody>
          <a:bodyPr/>
          <a:lstStyle/>
          <a:p>
            <a:r>
              <a:rPr lang="en-US" dirty="0" smtClean="0"/>
              <a:t>Designations of lead counsel can also be made by filing a separate document setting forth the individual who will be taking on the responsibility of lead counsel.   </a:t>
            </a:r>
          </a:p>
          <a:p>
            <a:r>
              <a:rPr lang="en-US" dirty="0" smtClean="0"/>
              <a:t>Care should be taken to make certain that only one individual per party is designated as lead. </a:t>
            </a:r>
            <a:endParaRPr lang="en-US" dirty="0"/>
          </a:p>
        </p:txBody>
      </p:sp>
    </p:spTree>
    <p:extLst>
      <p:ext uri="{BB962C8B-B14F-4D97-AF65-F5344CB8AC3E}">
        <p14:creationId xmlns:p14="http://schemas.microsoft.com/office/powerpoint/2010/main" val="4095237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Autofit/>
          </a:bodyPr>
          <a:lstStyle/>
          <a:p>
            <a:r>
              <a:rPr lang="en-US" sz="3200" dirty="0" smtClean="0"/>
              <a:t>ELECTRONIC SIGNATURES</a:t>
            </a:r>
            <a:br>
              <a:rPr lang="en-US" sz="3200" dirty="0" smtClean="0"/>
            </a:br>
            <a:r>
              <a:rPr lang="en-US" sz="3200" dirty="0" smtClean="0"/>
              <a:t>LOCAL RULE 11.4</a:t>
            </a:r>
            <a:endParaRPr lang="en-US" sz="3200" dirty="0"/>
          </a:p>
        </p:txBody>
      </p:sp>
      <p:sp>
        <p:nvSpPr>
          <p:cNvPr id="3" name="Content Placeholder 2"/>
          <p:cNvSpPr>
            <a:spLocks noGrp="1"/>
          </p:cNvSpPr>
          <p:nvPr>
            <p:ph idx="1"/>
          </p:nvPr>
        </p:nvSpPr>
        <p:spPr>
          <a:xfrm>
            <a:off x="457200" y="1371600"/>
            <a:ext cx="8229600" cy="5486400"/>
          </a:xfrm>
        </p:spPr>
        <p:txBody>
          <a:bodyPr/>
          <a:lstStyle/>
          <a:p>
            <a:r>
              <a:rPr lang="en-US" dirty="0" smtClean="0"/>
              <a:t>Use of a login and password for electronic filing constitutes the same force and effect as the filer’s signature.</a:t>
            </a:r>
          </a:p>
          <a:p>
            <a:r>
              <a:rPr lang="en-US" dirty="0" smtClean="0"/>
              <a:t>Electronic filers should sign their documents s/Attorney Name; documents signed by an attorney MUST USE </a:t>
            </a:r>
            <a:r>
              <a:rPr lang="en-US" dirty="0" smtClean="0">
                <a:solidFill>
                  <a:srgbClr val="FFC000"/>
                </a:solidFill>
              </a:rPr>
              <a:t>THAT</a:t>
            </a:r>
            <a:r>
              <a:rPr lang="en-US" dirty="0" smtClean="0"/>
              <a:t> ATTORNEY’S LOG IN AND PASSWORD to be considered valid.   </a:t>
            </a:r>
            <a:endParaRPr lang="en-US" dirty="0"/>
          </a:p>
          <a:p>
            <a:r>
              <a:rPr lang="en-US" dirty="0" smtClean="0"/>
              <a:t>Where multiple attorney signatures are required, such as a joint motion or stipulation, the filing attorney may enter the “s/” of the other attorneys to reflect their agreement. </a:t>
            </a:r>
            <a:endParaRPr lang="en-US" dirty="0"/>
          </a:p>
        </p:txBody>
      </p:sp>
    </p:spTree>
    <p:extLst>
      <p:ext uri="{BB962C8B-B14F-4D97-AF65-F5344CB8AC3E}">
        <p14:creationId xmlns:p14="http://schemas.microsoft.com/office/powerpoint/2010/main" val="1091149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533400"/>
            <a:ext cx="8229600" cy="6096000"/>
          </a:xfrm>
        </p:spPr>
        <p:txBody>
          <a:bodyPr/>
          <a:lstStyle/>
          <a:p>
            <a:r>
              <a:rPr lang="en-US" dirty="0" smtClean="0"/>
              <a:t>If a document requires the signature of person(s) not registered for electronic filing (settlement agreement with pro se party; witness’ affidavit) the filing party must confirm content of document is acceptable to all person(s) required to sign and original signatures must be obtained before filing of document.</a:t>
            </a:r>
          </a:p>
          <a:p>
            <a:r>
              <a:rPr lang="en-US" dirty="0" smtClean="0"/>
              <a:t>Filing party must redact original signature and e-file redacted version of document.  Document must indicate identity of each non-registered signatory in the form “s/Jane Doe”.  A certificate of service must be filed with document.</a:t>
            </a:r>
            <a:endParaRPr lang="en-US" dirty="0"/>
          </a:p>
        </p:txBody>
      </p:sp>
    </p:spTree>
    <p:extLst>
      <p:ext uri="{BB962C8B-B14F-4D97-AF65-F5344CB8AC3E}">
        <p14:creationId xmlns:p14="http://schemas.microsoft.com/office/powerpoint/2010/main" val="554660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457200"/>
            <a:ext cx="8229600" cy="6172200"/>
          </a:xfrm>
        </p:spPr>
        <p:txBody>
          <a:bodyPr/>
          <a:lstStyle/>
          <a:p>
            <a:r>
              <a:rPr lang="en-US" dirty="0" smtClean="0"/>
              <a:t>The filing party must retain the original document until one year after the date judgment is final.</a:t>
            </a:r>
          </a:p>
          <a:p>
            <a:r>
              <a:rPr lang="en-US" dirty="0" smtClean="0"/>
              <a:t>The electronically  filed document as maintained on the court’s servers constitutes the official version of that record.   The court will not maintain a paper copy of the original document except as otherwise provided in the Rules. </a:t>
            </a:r>
          </a:p>
          <a:p>
            <a:r>
              <a:rPr lang="en-US" dirty="0" smtClean="0"/>
              <a:t>Any party or non-filing signatory who disputes authenticity of an electronically filed document or signatures on that document must file an objection within 14 days of receiving notice that the document has been filed.</a:t>
            </a:r>
            <a:endParaRPr lang="en-US" dirty="0"/>
          </a:p>
        </p:txBody>
      </p:sp>
    </p:spTree>
    <p:extLst>
      <p:ext uri="{BB962C8B-B14F-4D97-AF65-F5344CB8AC3E}">
        <p14:creationId xmlns:p14="http://schemas.microsoft.com/office/powerpoint/2010/main" val="412382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3200" dirty="0" smtClean="0"/>
              <a:t>RULE 16 PLAN</a:t>
            </a:r>
            <a:br>
              <a:rPr lang="en-US" sz="3200" dirty="0" smtClean="0"/>
            </a:br>
            <a:r>
              <a:rPr lang="en-US" sz="3200" dirty="0" smtClean="0"/>
              <a:t>(LOCAL RULE 26.2) </a:t>
            </a:r>
            <a:endParaRPr lang="en-US" sz="3200" dirty="0"/>
          </a:p>
        </p:txBody>
      </p:sp>
      <p:sp>
        <p:nvSpPr>
          <p:cNvPr id="3" name="Content Placeholder 2"/>
          <p:cNvSpPr>
            <a:spLocks noGrp="1"/>
          </p:cNvSpPr>
          <p:nvPr>
            <p:ph idx="1"/>
          </p:nvPr>
        </p:nvSpPr>
        <p:spPr>
          <a:xfrm>
            <a:off x="457200" y="1600200"/>
            <a:ext cx="7924800" cy="4708525"/>
          </a:xfrm>
        </p:spPr>
        <p:txBody>
          <a:bodyPr/>
          <a:lstStyle/>
          <a:p>
            <a:r>
              <a:rPr lang="en-US" dirty="0" smtClean="0"/>
              <a:t>The </a:t>
            </a:r>
            <a:r>
              <a:rPr lang="en-US" dirty="0"/>
              <a:t>parties must file a proposed discovery plan which meets the requirements of Fed.R.Civ.P.26(f).  The attorney for the plaintiff is responsible for arranging the meeting and filing the proposed discovery plan.</a:t>
            </a:r>
          </a:p>
          <a:p>
            <a:r>
              <a:rPr lang="en-US" dirty="0"/>
              <a:t>Judge - specific instructions can be found at </a:t>
            </a:r>
            <a:r>
              <a:rPr lang="en-US" dirty="0">
                <a:hlinkClick r:id="rId2"/>
              </a:rPr>
              <a:t>www.ilcd.uscourts.gov</a:t>
            </a:r>
            <a:r>
              <a:rPr lang="en-US" dirty="0"/>
              <a:t> under Local Rules. </a:t>
            </a:r>
          </a:p>
          <a:p>
            <a:pPr marL="136525" indent="0">
              <a:buNone/>
            </a:pPr>
            <a:endParaRPr lang="en-US" dirty="0"/>
          </a:p>
          <a:p>
            <a:pPr marL="904875" lvl="2" indent="0">
              <a:buNone/>
            </a:pPr>
            <a:endParaRPr lang="en-US" dirty="0"/>
          </a:p>
        </p:txBody>
      </p:sp>
    </p:spTree>
    <p:extLst>
      <p:ext uri="{BB962C8B-B14F-4D97-AF65-F5344CB8AC3E}">
        <p14:creationId xmlns:p14="http://schemas.microsoft.com/office/powerpoint/2010/main" val="288977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533400"/>
            <a:ext cx="8686800" cy="6324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609600"/>
            <a:ext cx="8229600" cy="5699125"/>
          </a:xfrm>
        </p:spPr>
        <p:txBody>
          <a:bodyPr/>
          <a:lstStyle/>
          <a:p>
            <a:r>
              <a:rPr lang="en-US" dirty="0"/>
              <a:t>Be sure to check these specific rules to verify that you are in compliance with the Local Rules.</a:t>
            </a:r>
          </a:p>
          <a:p>
            <a:r>
              <a:rPr lang="en-US" dirty="0"/>
              <a:t>The proper event to e-file the proposed discovery plan can be found at the civil </a:t>
            </a:r>
            <a:r>
              <a:rPr lang="en-US" dirty="0" err="1"/>
              <a:t>menu:other</a:t>
            </a:r>
            <a:r>
              <a:rPr lang="en-US" dirty="0"/>
              <a:t> filings/other documents/</a:t>
            </a:r>
            <a:r>
              <a:rPr lang="en-US" i="1" dirty="0">
                <a:solidFill>
                  <a:srgbClr val="FFC000"/>
                </a:solidFill>
              </a:rPr>
              <a:t>Report of Rule 26(f) Planning Meeting</a:t>
            </a:r>
            <a:r>
              <a:rPr lang="en-US">
                <a:solidFill>
                  <a:srgbClr val="FFC000"/>
                </a:solidFill>
              </a:rPr>
              <a:t>. </a:t>
            </a:r>
            <a:r>
              <a:rPr lang="en-US"/>
              <a:t> </a:t>
            </a:r>
            <a:endParaRPr lang="en-US" dirty="0"/>
          </a:p>
        </p:txBody>
      </p:sp>
    </p:spTree>
    <p:extLst>
      <p:ext uri="{BB962C8B-B14F-4D97-AF65-F5344CB8AC3E}">
        <p14:creationId xmlns:p14="http://schemas.microsoft.com/office/powerpoint/2010/main" val="3263470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200" dirty="0" smtClean="0"/>
              <a:t>PACER</a:t>
            </a:r>
            <a:endParaRPr lang="en-US" sz="3200" dirty="0"/>
          </a:p>
        </p:txBody>
      </p:sp>
      <p:sp>
        <p:nvSpPr>
          <p:cNvPr id="3" name="Content Placeholder 2"/>
          <p:cNvSpPr>
            <a:spLocks noGrp="1"/>
          </p:cNvSpPr>
          <p:nvPr>
            <p:ph idx="1"/>
          </p:nvPr>
        </p:nvSpPr>
        <p:spPr>
          <a:xfrm>
            <a:off x="457200" y="1295400"/>
            <a:ext cx="8229600" cy="5013325"/>
          </a:xfrm>
        </p:spPr>
        <p:txBody>
          <a:bodyPr/>
          <a:lstStyle/>
          <a:p>
            <a:r>
              <a:rPr lang="en-US" dirty="0" smtClean="0"/>
              <a:t>CM/ECF  and PACER login screens are very similar in appearance which can lead to confusion on which login and password to enter.</a:t>
            </a:r>
          </a:p>
          <a:p>
            <a:r>
              <a:rPr lang="en-US" dirty="0" smtClean="0"/>
              <a:t>When </a:t>
            </a:r>
            <a:r>
              <a:rPr lang="en-US" dirty="0" smtClean="0">
                <a:solidFill>
                  <a:srgbClr val="FFC000"/>
                </a:solidFill>
              </a:rPr>
              <a:t>FILING</a:t>
            </a:r>
            <a:r>
              <a:rPr lang="en-US" dirty="0" smtClean="0"/>
              <a:t> a document,  the court provided CM/ECF login  and password should be used.</a:t>
            </a:r>
          </a:p>
          <a:p>
            <a:r>
              <a:rPr lang="en-US" dirty="0" smtClean="0"/>
              <a:t>When attempting to </a:t>
            </a:r>
            <a:r>
              <a:rPr lang="en-US" dirty="0" smtClean="0">
                <a:solidFill>
                  <a:srgbClr val="FFC000"/>
                </a:solidFill>
              </a:rPr>
              <a:t>VIEW </a:t>
            </a:r>
            <a:r>
              <a:rPr lang="en-US" dirty="0" smtClean="0"/>
              <a:t>a document or docket sheet, even from the CM/ECF screen, a login screen will appear.  </a:t>
            </a:r>
            <a:r>
              <a:rPr lang="en-US" i="1" dirty="0" smtClean="0"/>
              <a:t>You must enter your PACER login and password to view documents. </a:t>
            </a:r>
            <a:endParaRPr lang="en-US" i="1" dirty="0">
              <a:solidFill>
                <a:srgbClr val="FFC000"/>
              </a:solidFill>
            </a:endParaRPr>
          </a:p>
        </p:txBody>
      </p:sp>
    </p:spTree>
    <p:extLst>
      <p:ext uri="{BB962C8B-B14F-4D97-AF65-F5344CB8AC3E}">
        <p14:creationId xmlns:p14="http://schemas.microsoft.com/office/powerpoint/2010/main" val="1186071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609600"/>
            <a:ext cx="8229600" cy="6172200"/>
          </a:xfrm>
        </p:spPr>
        <p:txBody>
          <a:bodyPr/>
          <a:lstStyle/>
          <a:p>
            <a:r>
              <a:rPr lang="en-US" dirty="0" smtClean="0"/>
              <a:t>Occasionally when attempting to view a document from the NEF, a login screen appears prompting for the PACER login/password, even though the user has not received their “free look”.   Possible reasons include: </a:t>
            </a:r>
          </a:p>
          <a:p>
            <a:pPr lvl="1"/>
            <a:r>
              <a:rPr lang="en-US" dirty="0" smtClean="0"/>
              <a:t>The link has been double clicked, instead of single clicked.  If the link is double clicked, a PACER login screen appears and the user must enter their login/password and will be charged.</a:t>
            </a:r>
          </a:p>
          <a:p>
            <a:pPr lvl="1"/>
            <a:r>
              <a:rPr lang="en-US" dirty="0" smtClean="0"/>
              <a:t>A firewall is enabled which blocks pop ups.   This will cause a PACER login screen to appear. EVERY TIME the user clicks a link on an NEF, a login/password will be required, and the user will be charged.</a:t>
            </a:r>
          </a:p>
          <a:p>
            <a:pPr lvl="1"/>
            <a:r>
              <a:rPr lang="en-US" dirty="0" smtClean="0"/>
              <a:t>The NEF is more than 14 days old.  </a:t>
            </a:r>
            <a:endParaRPr lang="en-US" dirty="0"/>
          </a:p>
        </p:txBody>
      </p:sp>
    </p:spTree>
    <p:extLst>
      <p:ext uri="{BB962C8B-B14F-4D97-AF65-F5344CB8AC3E}">
        <p14:creationId xmlns:p14="http://schemas.microsoft.com/office/powerpoint/2010/main" val="2725499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12" y="443552"/>
            <a:ext cx="8305800" cy="685800"/>
          </a:xfrm>
        </p:spPr>
        <p:txBody>
          <a:bodyPr/>
          <a:lstStyle/>
          <a:p>
            <a:pPr eaLnBrk="1" fontAlgn="auto" hangingPunct="1">
              <a:spcAft>
                <a:spcPts val="0"/>
              </a:spcAft>
              <a:defRPr/>
            </a:pPr>
            <a:r>
              <a:rPr lang="en-US" sz="4000" dirty="0"/>
              <a:t> </a:t>
            </a:r>
            <a:r>
              <a:rPr lang="en-US" sz="4000" dirty="0" smtClean="0"/>
              <a:t>   </a:t>
            </a:r>
            <a:r>
              <a:rPr lang="en-US" sz="3200" dirty="0" smtClean="0"/>
              <a:t>ADDITIONAL INFORMATION</a:t>
            </a:r>
            <a:endParaRPr lang="en-US" sz="3200" dirty="0"/>
          </a:p>
        </p:txBody>
      </p:sp>
      <p:sp>
        <p:nvSpPr>
          <p:cNvPr id="12291" name="Text Placeholder 2"/>
          <p:cNvSpPr>
            <a:spLocks noGrp="1"/>
          </p:cNvSpPr>
          <p:nvPr>
            <p:ph type="body" idx="1"/>
          </p:nvPr>
        </p:nvSpPr>
        <p:spPr>
          <a:xfrm>
            <a:off x="762000" y="1524000"/>
            <a:ext cx="7086600" cy="3505200"/>
          </a:xfrm>
        </p:spPr>
        <p:txBody>
          <a:bodyPr/>
          <a:lstStyle/>
          <a:p>
            <a:pPr marL="415925" indent="-342900" eaLnBrk="1" hangingPunct="1">
              <a:buFont typeface="Arial" charset="0"/>
              <a:buChar char="•"/>
            </a:pPr>
            <a:r>
              <a:rPr lang="en-US" sz="2800" dirty="0" smtClean="0"/>
              <a:t>Electronic notification is dependent on diligent maintenance of an attorney’s account.  </a:t>
            </a:r>
          </a:p>
          <a:p>
            <a:pPr marL="415925" indent="-342900" eaLnBrk="1" hangingPunct="1">
              <a:buFont typeface="Arial" charset="0"/>
              <a:buChar char="•"/>
            </a:pPr>
            <a:r>
              <a:rPr lang="en-US" sz="2800" dirty="0" smtClean="0"/>
              <a:t>How to update email addresses</a:t>
            </a:r>
          </a:p>
          <a:p>
            <a:pPr marL="415925" indent="-342900" eaLnBrk="1" hangingPunct="1">
              <a:buFont typeface="Arial" charset="0"/>
              <a:buChar char="•"/>
            </a:pPr>
            <a:r>
              <a:rPr lang="en-US" sz="2800" dirty="0" smtClean="0"/>
              <a:t>How to change passwords</a:t>
            </a:r>
          </a:p>
          <a:p>
            <a:pPr marL="73025" eaLnBrk="1" hangingPunct="1"/>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2291">
                                            <p:txEl>
                                              <p:pRg st="2" end="2"/>
                                            </p:txEl>
                                          </p:spTgt>
                                        </p:tgtEl>
                                        <p:attrNameLst>
                                          <p:attrName>style.visibility</p:attrName>
                                        </p:attrNameLst>
                                      </p:cBhvr>
                                      <p:to>
                                        <p:strVal val="visible"/>
                                      </p:to>
                                    </p:set>
                                    <p:anim calcmode="lin" valueType="num">
                                      <p:cBhvr additive="base">
                                        <p:cTn id="19"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9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510" y="203871"/>
            <a:ext cx="9144000" cy="6654129"/>
          </a:xfrm>
          <a:prstGeom prst="rect">
            <a:avLst/>
          </a:prstGeom>
        </p:spPr>
        <p:txBody>
          <a:bodyPr wrap="square">
            <a:spAutoFit/>
          </a:bodyPr>
          <a:lstStyle/>
          <a:p>
            <a:pPr marL="136525" lvl="0" eaLnBrk="0" hangingPunct="0">
              <a:spcBef>
                <a:spcPct val="20000"/>
              </a:spcBef>
              <a:buClr>
                <a:srgbClr val="F9F9F9"/>
              </a:buClr>
              <a:buSzPct val="65000"/>
            </a:pPr>
            <a:r>
              <a:rPr lang="en-US" sz="2800" dirty="0">
                <a:solidFill>
                  <a:prstClr val="white"/>
                </a:solidFill>
                <a:latin typeface="Book Antiqua"/>
              </a:rPr>
              <a:t>To change your e-mail addresses:</a:t>
            </a:r>
          </a:p>
          <a:p>
            <a:pPr marL="868363" lvl="1" indent="-282575" eaLnBrk="0" hangingPunct="0">
              <a:spcBef>
                <a:spcPct val="20000"/>
              </a:spcBef>
              <a:buClr>
                <a:prstClr val="white"/>
              </a:buClr>
              <a:buSzPct val="80000"/>
              <a:buFont typeface="Wingdings 2" pitchFamily="18" charset="2"/>
              <a:buChar char=""/>
            </a:pPr>
            <a:r>
              <a:rPr lang="en-US" sz="2400" dirty="0">
                <a:solidFill>
                  <a:prstClr val="white"/>
                </a:solidFill>
                <a:latin typeface="Book Antiqua"/>
              </a:rPr>
              <a:t>Log onto the CM/ECF system.</a:t>
            </a:r>
          </a:p>
          <a:p>
            <a:pPr marL="868363" lvl="1" indent="-282575" eaLnBrk="0" hangingPunct="0">
              <a:spcBef>
                <a:spcPct val="20000"/>
              </a:spcBef>
              <a:buClr>
                <a:prstClr val="white"/>
              </a:buClr>
              <a:buSzPct val="80000"/>
              <a:buFont typeface="Wingdings 2" pitchFamily="18" charset="2"/>
              <a:buChar char=""/>
            </a:pPr>
            <a:r>
              <a:rPr lang="en-US" sz="2400" dirty="0">
                <a:solidFill>
                  <a:prstClr val="white"/>
                </a:solidFill>
                <a:latin typeface="Book Antiqua"/>
              </a:rPr>
              <a:t>Click on Utilities/Your Account/Maintain Your Account.</a:t>
            </a:r>
          </a:p>
          <a:p>
            <a:pPr marL="868363" lvl="1" indent="-282575" eaLnBrk="0" hangingPunct="0">
              <a:spcBef>
                <a:spcPct val="20000"/>
              </a:spcBef>
              <a:buClr>
                <a:prstClr val="white"/>
              </a:buClr>
              <a:buSzPct val="80000"/>
              <a:buFont typeface="Wingdings 2" pitchFamily="18" charset="2"/>
              <a:buChar char=""/>
            </a:pPr>
            <a:r>
              <a:rPr lang="en-US" sz="2400" dirty="0">
                <a:solidFill>
                  <a:prstClr val="white"/>
                </a:solidFill>
                <a:latin typeface="Book Antiqua"/>
              </a:rPr>
              <a:t>Click on Email information button at the bottom of the screen.</a:t>
            </a:r>
          </a:p>
          <a:p>
            <a:pPr marL="868363" lvl="1" indent="-282575" eaLnBrk="0" hangingPunct="0">
              <a:spcBef>
                <a:spcPct val="20000"/>
              </a:spcBef>
              <a:buClr>
                <a:prstClr val="white"/>
              </a:buClr>
              <a:buSzPct val="80000"/>
              <a:buFont typeface="Wingdings 2" pitchFamily="18" charset="2"/>
              <a:buChar char=""/>
            </a:pPr>
            <a:r>
              <a:rPr lang="en-US" sz="2400" dirty="0">
                <a:solidFill>
                  <a:prstClr val="white"/>
                </a:solidFill>
                <a:latin typeface="Book Antiqua"/>
              </a:rPr>
              <a:t>E-mail information for your account will be displayed. Update your e-mail addresses as appropriate; a primary e-mail address must be added before you can enter secondary e-mail addresses. </a:t>
            </a:r>
          </a:p>
          <a:p>
            <a:pPr marL="868363" lvl="1" indent="-282575" eaLnBrk="0" hangingPunct="0">
              <a:spcBef>
                <a:spcPct val="20000"/>
              </a:spcBef>
              <a:buClr>
                <a:prstClr val="white"/>
              </a:buClr>
              <a:buSzPct val="80000"/>
              <a:buFont typeface="Wingdings 2" pitchFamily="18" charset="2"/>
              <a:buChar char=""/>
            </a:pPr>
            <a:r>
              <a:rPr lang="en-US" sz="2400" dirty="0">
                <a:solidFill>
                  <a:prstClr val="white"/>
                </a:solidFill>
                <a:latin typeface="Book Antiqua"/>
              </a:rPr>
              <a:t>NEF configuration options can also be made on this screen; Make any necessary additions/changes.</a:t>
            </a:r>
          </a:p>
          <a:p>
            <a:pPr marL="868363" lvl="1" indent="-282575" eaLnBrk="0" hangingPunct="0">
              <a:spcBef>
                <a:spcPct val="20000"/>
              </a:spcBef>
              <a:buClr>
                <a:prstClr val="white"/>
              </a:buClr>
              <a:buSzPct val="80000"/>
              <a:buFont typeface="Wingdings 2" pitchFamily="18" charset="2"/>
              <a:buChar char=""/>
            </a:pPr>
            <a:r>
              <a:rPr lang="en-US" sz="2400" dirty="0">
                <a:solidFill>
                  <a:prstClr val="white"/>
                </a:solidFill>
                <a:latin typeface="Book Antiqua"/>
              </a:rPr>
              <a:t>Click on Return to Person Information Screen button located on the left side of your screen.</a:t>
            </a:r>
          </a:p>
          <a:p>
            <a:pPr marL="868363" lvl="1" indent="-282575" eaLnBrk="0" hangingPunct="0">
              <a:spcBef>
                <a:spcPct val="20000"/>
              </a:spcBef>
              <a:buClr>
                <a:prstClr val="white"/>
              </a:buClr>
              <a:buSzPct val="80000"/>
              <a:buFont typeface="Wingdings 2" pitchFamily="18" charset="2"/>
              <a:buChar char=""/>
            </a:pPr>
            <a:r>
              <a:rPr lang="en-US" sz="2400" dirty="0">
                <a:solidFill>
                  <a:prstClr val="white"/>
                </a:solidFill>
                <a:latin typeface="Book Antiqua"/>
              </a:rPr>
              <a:t>Click Submit button located at the bottom left of your screen to complete transaction. </a:t>
            </a:r>
          </a:p>
          <a:p>
            <a:pPr marL="868363" lvl="1" indent="-282575" eaLnBrk="0" hangingPunct="0">
              <a:spcBef>
                <a:spcPct val="20000"/>
              </a:spcBef>
              <a:buClr>
                <a:prstClr val="white"/>
              </a:buClr>
              <a:buSzPct val="80000"/>
              <a:buFont typeface="Wingdings 2" pitchFamily="18" charset="2"/>
              <a:buChar char=""/>
            </a:pPr>
            <a:r>
              <a:rPr lang="en-US" sz="2400" dirty="0">
                <a:solidFill>
                  <a:prstClr val="white"/>
                </a:solidFill>
                <a:latin typeface="Book Antiqua"/>
              </a:rPr>
              <a:t>Verification of successful transaction screen appears.</a:t>
            </a:r>
            <a:endParaRPr lang="en-US" sz="2400" dirty="0">
              <a:solidFill>
                <a:prstClr val="white"/>
              </a:solidFill>
              <a:latin typeface="Book Antiqua"/>
            </a:endParaRPr>
          </a:p>
        </p:txBody>
      </p:sp>
    </p:spTree>
    <p:extLst>
      <p:ext uri="{BB962C8B-B14F-4D97-AF65-F5344CB8AC3E}">
        <p14:creationId xmlns:p14="http://schemas.microsoft.com/office/powerpoint/2010/main" val="3277853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pPr eaLnBrk="1" fontAlgn="auto" hangingPunct="1">
              <a:spcAft>
                <a:spcPts val="0"/>
              </a:spcAft>
              <a:defRPr/>
            </a:pPr>
            <a:r>
              <a:rPr lang="en-US" sz="3200" dirty="0" smtClean="0"/>
              <a:t>UPDATING E-MAIL ADDRESSES</a:t>
            </a:r>
            <a:endParaRPr lang="en-US" sz="3200" dirty="0"/>
          </a:p>
        </p:txBody>
      </p:sp>
      <p:pic>
        <p:nvPicPr>
          <p:cNvPr id="1433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143000"/>
            <a:ext cx="8305800" cy="5562600"/>
          </a:xfrm>
        </p:spPr>
      </p:pic>
      <p:cxnSp>
        <p:nvCxnSpPr>
          <p:cNvPr id="10" name="Straight Arrow Connector 9"/>
          <p:cNvCxnSpPr/>
          <p:nvPr/>
        </p:nvCxnSpPr>
        <p:spPr>
          <a:xfrm flipH="1">
            <a:off x="5943600" y="3048000"/>
            <a:ext cx="1752600"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341" name="TextBox 11"/>
          <p:cNvSpPr txBox="1">
            <a:spLocks noChangeArrowheads="1"/>
          </p:cNvSpPr>
          <p:nvPr/>
        </p:nvSpPr>
        <p:spPr bwMode="auto">
          <a:xfrm>
            <a:off x="6096000" y="3048000"/>
            <a:ext cx="1600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itchFamily="18" charset="0"/>
              </a:defRPr>
            </a:lvl1pPr>
            <a:lvl2pPr marL="742950" indent="-285750" eaLnBrk="0" hangingPunct="0">
              <a:defRPr>
                <a:solidFill>
                  <a:schemeClr val="tx1"/>
                </a:solidFill>
                <a:latin typeface="Book Antiqua" pitchFamily="18" charset="0"/>
              </a:defRPr>
            </a:lvl2pPr>
            <a:lvl3pPr marL="1143000" indent="-228600" eaLnBrk="0" hangingPunct="0">
              <a:defRPr>
                <a:solidFill>
                  <a:schemeClr val="tx1"/>
                </a:solidFill>
                <a:latin typeface="Book Antiqua" pitchFamily="18" charset="0"/>
              </a:defRPr>
            </a:lvl3pPr>
            <a:lvl4pPr marL="1600200" indent="-228600" eaLnBrk="0" hangingPunct="0">
              <a:defRPr>
                <a:solidFill>
                  <a:schemeClr val="tx1"/>
                </a:solidFill>
                <a:latin typeface="Book Antiqua" pitchFamily="18" charset="0"/>
              </a:defRPr>
            </a:lvl4pPr>
            <a:lvl5pPr marL="2057400" indent="-228600" eaLnBrk="0" hangingPunct="0">
              <a:defRPr>
                <a:solidFill>
                  <a:schemeClr val="tx1"/>
                </a:solidFill>
                <a:latin typeface="Book Antiqua" pitchFamily="18" charset="0"/>
              </a:defRPr>
            </a:lvl5pPr>
            <a:lvl6pPr marL="2514600" indent="-228600" eaLnBrk="0" fontAlgn="base" hangingPunct="0">
              <a:spcBef>
                <a:spcPct val="0"/>
              </a:spcBef>
              <a:spcAft>
                <a:spcPct val="0"/>
              </a:spcAft>
              <a:defRPr>
                <a:solidFill>
                  <a:schemeClr val="tx1"/>
                </a:solidFill>
                <a:latin typeface="Book Antiqua" pitchFamily="18" charset="0"/>
              </a:defRPr>
            </a:lvl6pPr>
            <a:lvl7pPr marL="2971800" indent="-228600" eaLnBrk="0" fontAlgn="base" hangingPunct="0">
              <a:spcBef>
                <a:spcPct val="0"/>
              </a:spcBef>
              <a:spcAft>
                <a:spcPct val="0"/>
              </a:spcAft>
              <a:defRPr>
                <a:solidFill>
                  <a:schemeClr val="tx1"/>
                </a:solidFill>
                <a:latin typeface="Book Antiqua" pitchFamily="18" charset="0"/>
              </a:defRPr>
            </a:lvl7pPr>
            <a:lvl8pPr marL="3429000" indent="-228600" eaLnBrk="0" fontAlgn="base" hangingPunct="0">
              <a:spcBef>
                <a:spcPct val="0"/>
              </a:spcBef>
              <a:spcAft>
                <a:spcPct val="0"/>
              </a:spcAft>
              <a:defRPr>
                <a:solidFill>
                  <a:schemeClr val="tx1"/>
                </a:solidFill>
                <a:latin typeface="Book Antiqua" pitchFamily="18" charset="0"/>
              </a:defRPr>
            </a:lvl8pPr>
            <a:lvl9pPr marL="3886200" indent="-228600" eaLnBrk="0" fontAlgn="base" hangingPunct="0">
              <a:spcBef>
                <a:spcPct val="0"/>
              </a:spcBef>
              <a:spcAft>
                <a:spcPct val="0"/>
              </a:spcAft>
              <a:defRPr>
                <a:solidFill>
                  <a:schemeClr val="tx1"/>
                </a:solidFill>
                <a:latin typeface="Book Antiqua" pitchFamily="18" charset="0"/>
              </a:defRPr>
            </a:lvl9pPr>
          </a:lstStyle>
          <a:p>
            <a:pPr eaLnBrk="1" hangingPunct="1"/>
            <a:r>
              <a:rPr lang="en-US" sz="1400" dirty="0">
                <a:solidFill>
                  <a:srgbClr val="FF0000"/>
                </a:solidFill>
              </a:rPr>
              <a:t>Click here</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838200" y="762000"/>
            <a:ext cx="7581900" cy="5791200"/>
          </a:xfrm>
        </p:spPr>
      </p:pic>
      <p:cxnSp>
        <p:nvCxnSpPr>
          <p:cNvPr id="6" name="Straight Arrow Connector 5"/>
          <p:cNvCxnSpPr/>
          <p:nvPr/>
        </p:nvCxnSpPr>
        <p:spPr>
          <a:xfrm>
            <a:off x="0" y="5676900"/>
            <a:ext cx="838200" cy="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365" name="TextBox 6"/>
          <p:cNvSpPr txBox="1">
            <a:spLocks noChangeArrowheads="1"/>
          </p:cNvSpPr>
          <p:nvPr/>
        </p:nvSpPr>
        <p:spPr bwMode="auto">
          <a:xfrm>
            <a:off x="0" y="5257800"/>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itchFamily="18" charset="0"/>
              </a:defRPr>
            </a:lvl1pPr>
            <a:lvl2pPr marL="742950" indent="-285750" eaLnBrk="0" hangingPunct="0">
              <a:defRPr>
                <a:solidFill>
                  <a:schemeClr val="tx1"/>
                </a:solidFill>
                <a:latin typeface="Book Antiqua" pitchFamily="18" charset="0"/>
              </a:defRPr>
            </a:lvl2pPr>
            <a:lvl3pPr marL="1143000" indent="-228600" eaLnBrk="0" hangingPunct="0">
              <a:defRPr>
                <a:solidFill>
                  <a:schemeClr val="tx1"/>
                </a:solidFill>
                <a:latin typeface="Book Antiqua" pitchFamily="18" charset="0"/>
              </a:defRPr>
            </a:lvl3pPr>
            <a:lvl4pPr marL="1600200" indent="-228600" eaLnBrk="0" hangingPunct="0">
              <a:defRPr>
                <a:solidFill>
                  <a:schemeClr val="tx1"/>
                </a:solidFill>
                <a:latin typeface="Book Antiqua" pitchFamily="18" charset="0"/>
              </a:defRPr>
            </a:lvl4pPr>
            <a:lvl5pPr marL="2057400" indent="-228600" eaLnBrk="0" hangingPunct="0">
              <a:defRPr>
                <a:solidFill>
                  <a:schemeClr val="tx1"/>
                </a:solidFill>
                <a:latin typeface="Book Antiqua" pitchFamily="18" charset="0"/>
              </a:defRPr>
            </a:lvl5pPr>
            <a:lvl6pPr marL="2514600" indent="-228600" eaLnBrk="0" fontAlgn="base" hangingPunct="0">
              <a:spcBef>
                <a:spcPct val="0"/>
              </a:spcBef>
              <a:spcAft>
                <a:spcPct val="0"/>
              </a:spcAft>
              <a:defRPr>
                <a:solidFill>
                  <a:schemeClr val="tx1"/>
                </a:solidFill>
                <a:latin typeface="Book Antiqua" pitchFamily="18" charset="0"/>
              </a:defRPr>
            </a:lvl6pPr>
            <a:lvl7pPr marL="2971800" indent="-228600" eaLnBrk="0" fontAlgn="base" hangingPunct="0">
              <a:spcBef>
                <a:spcPct val="0"/>
              </a:spcBef>
              <a:spcAft>
                <a:spcPct val="0"/>
              </a:spcAft>
              <a:defRPr>
                <a:solidFill>
                  <a:schemeClr val="tx1"/>
                </a:solidFill>
                <a:latin typeface="Book Antiqua" pitchFamily="18" charset="0"/>
              </a:defRPr>
            </a:lvl7pPr>
            <a:lvl8pPr marL="3429000" indent="-228600" eaLnBrk="0" fontAlgn="base" hangingPunct="0">
              <a:spcBef>
                <a:spcPct val="0"/>
              </a:spcBef>
              <a:spcAft>
                <a:spcPct val="0"/>
              </a:spcAft>
              <a:defRPr>
                <a:solidFill>
                  <a:schemeClr val="tx1"/>
                </a:solidFill>
                <a:latin typeface="Book Antiqua" pitchFamily="18" charset="0"/>
              </a:defRPr>
            </a:lvl8pPr>
            <a:lvl9pPr marL="3886200" indent="-228600" eaLnBrk="0" fontAlgn="base" hangingPunct="0">
              <a:spcBef>
                <a:spcPct val="0"/>
              </a:spcBef>
              <a:spcAft>
                <a:spcPct val="0"/>
              </a:spcAft>
              <a:defRPr>
                <a:solidFill>
                  <a:schemeClr val="tx1"/>
                </a:solidFill>
                <a:latin typeface="Book Antiqua" pitchFamily="18" charset="0"/>
              </a:defRPr>
            </a:lvl9pPr>
          </a:lstStyle>
          <a:p>
            <a:pPr eaLnBrk="1" hangingPunct="1"/>
            <a:r>
              <a:rPr lang="en-US" dirty="0">
                <a:solidFill>
                  <a:srgbClr val="FF0000"/>
                </a:solidFill>
              </a:rPr>
              <a:t>Click here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52400" y="762000"/>
            <a:ext cx="8610600" cy="5257800"/>
          </a:xfrm>
        </p:spPr>
      </p:pic>
      <p:sp>
        <p:nvSpPr>
          <p:cNvPr id="16388" name="TextBox 4"/>
          <p:cNvSpPr txBox="1">
            <a:spLocks noChangeArrowheads="1"/>
          </p:cNvSpPr>
          <p:nvPr/>
        </p:nvSpPr>
        <p:spPr bwMode="auto">
          <a:xfrm>
            <a:off x="4648200" y="3048000"/>
            <a:ext cx="3429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itchFamily="18" charset="0"/>
              </a:defRPr>
            </a:lvl1pPr>
            <a:lvl2pPr marL="742950" indent="-285750" eaLnBrk="0" hangingPunct="0">
              <a:defRPr>
                <a:solidFill>
                  <a:schemeClr val="tx1"/>
                </a:solidFill>
                <a:latin typeface="Book Antiqua" pitchFamily="18" charset="0"/>
              </a:defRPr>
            </a:lvl2pPr>
            <a:lvl3pPr marL="1143000" indent="-228600" eaLnBrk="0" hangingPunct="0">
              <a:defRPr>
                <a:solidFill>
                  <a:schemeClr val="tx1"/>
                </a:solidFill>
                <a:latin typeface="Book Antiqua" pitchFamily="18" charset="0"/>
              </a:defRPr>
            </a:lvl3pPr>
            <a:lvl4pPr marL="1600200" indent="-228600" eaLnBrk="0" hangingPunct="0">
              <a:defRPr>
                <a:solidFill>
                  <a:schemeClr val="tx1"/>
                </a:solidFill>
                <a:latin typeface="Book Antiqua" pitchFamily="18" charset="0"/>
              </a:defRPr>
            </a:lvl4pPr>
            <a:lvl5pPr marL="2057400" indent="-228600" eaLnBrk="0" hangingPunct="0">
              <a:defRPr>
                <a:solidFill>
                  <a:schemeClr val="tx1"/>
                </a:solidFill>
                <a:latin typeface="Book Antiqua" pitchFamily="18" charset="0"/>
              </a:defRPr>
            </a:lvl5pPr>
            <a:lvl6pPr marL="2514600" indent="-228600" eaLnBrk="0" fontAlgn="base" hangingPunct="0">
              <a:spcBef>
                <a:spcPct val="0"/>
              </a:spcBef>
              <a:spcAft>
                <a:spcPct val="0"/>
              </a:spcAft>
              <a:defRPr>
                <a:solidFill>
                  <a:schemeClr val="tx1"/>
                </a:solidFill>
                <a:latin typeface="Book Antiqua" pitchFamily="18" charset="0"/>
              </a:defRPr>
            </a:lvl6pPr>
            <a:lvl7pPr marL="2971800" indent="-228600" eaLnBrk="0" fontAlgn="base" hangingPunct="0">
              <a:spcBef>
                <a:spcPct val="0"/>
              </a:spcBef>
              <a:spcAft>
                <a:spcPct val="0"/>
              </a:spcAft>
              <a:defRPr>
                <a:solidFill>
                  <a:schemeClr val="tx1"/>
                </a:solidFill>
                <a:latin typeface="Book Antiqua" pitchFamily="18" charset="0"/>
              </a:defRPr>
            </a:lvl7pPr>
            <a:lvl8pPr marL="3429000" indent="-228600" eaLnBrk="0" fontAlgn="base" hangingPunct="0">
              <a:spcBef>
                <a:spcPct val="0"/>
              </a:spcBef>
              <a:spcAft>
                <a:spcPct val="0"/>
              </a:spcAft>
              <a:defRPr>
                <a:solidFill>
                  <a:schemeClr val="tx1"/>
                </a:solidFill>
                <a:latin typeface="Book Antiqua" pitchFamily="18" charset="0"/>
              </a:defRPr>
            </a:lvl8pPr>
            <a:lvl9pPr marL="3886200" indent="-228600" eaLnBrk="0" fontAlgn="base" hangingPunct="0">
              <a:spcBef>
                <a:spcPct val="0"/>
              </a:spcBef>
              <a:spcAft>
                <a:spcPct val="0"/>
              </a:spcAft>
              <a:defRPr>
                <a:solidFill>
                  <a:schemeClr val="tx1"/>
                </a:solidFill>
                <a:latin typeface="Book Antiqua" pitchFamily="18" charset="0"/>
              </a:defRPr>
            </a:lvl9pPr>
          </a:lstStyle>
          <a:p>
            <a:pPr eaLnBrk="1" hangingPunct="1"/>
            <a:r>
              <a:rPr lang="en-US" dirty="0">
                <a:solidFill>
                  <a:srgbClr val="FF0000"/>
                </a:solidFill>
              </a:rPr>
              <a:t>This is the screen that will appear.   To view NEF options, click on the link to the primary email address.  If you do not have a primary email address listed, you cannot add secondary email addresses. </a:t>
            </a:r>
          </a:p>
        </p:txBody>
      </p:sp>
      <p:cxnSp>
        <p:nvCxnSpPr>
          <p:cNvPr id="7" name="Straight Arrow Connector 6"/>
          <p:cNvCxnSpPr/>
          <p:nvPr/>
        </p:nvCxnSpPr>
        <p:spPr>
          <a:xfrm flipH="1">
            <a:off x="2819400" y="2743200"/>
            <a:ext cx="1371600" cy="0"/>
          </a:xfrm>
          <a:prstGeom prst="straightConnector1">
            <a:avLst/>
          </a:prstGeom>
          <a:ln>
            <a:solidFill>
              <a:srgbClr val="FF0000"/>
            </a:solidFill>
            <a:tailEnd type="arrow"/>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Content Placeholder 5"/>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81000" y="876300"/>
            <a:ext cx="8458200" cy="5715000"/>
          </a:xfrm>
        </p:spPr>
      </p:pic>
      <p:sp>
        <p:nvSpPr>
          <p:cNvPr id="17412" name="TextBox 6"/>
          <p:cNvSpPr txBox="1">
            <a:spLocks noChangeArrowheads="1"/>
          </p:cNvSpPr>
          <p:nvPr/>
        </p:nvSpPr>
        <p:spPr bwMode="auto">
          <a:xfrm>
            <a:off x="685800" y="3733800"/>
            <a:ext cx="2895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itchFamily="18" charset="0"/>
              </a:defRPr>
            </a:lvl1pPr>
            <a:lvl2pPr marL="742950" indent="-285750" eaLnBrk="0" hangingPunct="0">
              <a:defRPr>
                <a:solidFill>
                  <a:schemeClr val="tx1"/>
                </a:solidFill>
                <a:latin typeface="Book Antiqua" pitchFamily="18" charset="0"/>
              </a:defRPr>
            </a:lvl2pPr>
            <a:lvl3pPr marL="1143000" indent="-228600" eaLnBrk="0" hangingPunct="0">
              <a:defRPr>
                <a:solidFill>
                  <a:schemeClr val="tx1"/>
                </a:solidFill>
                <a:latin typeface="Book Antiqua" pitchFamily="18" charset="0"/>
              </a:defRPr>
            </a:lvl3pPr>
            <a:lvl4pPr marL="1600200" indent="-228600" eaLnBrk="0" hangingPunct="0">
              <a:defRPr>
                <a:solidFill>
                  <a:schemeClr val="tx1"/>
                </a:solidFill>
                <a:latin typeface="Book Antiqua" pitchFamily="18" charset="0"/>
              </a:defRPr>
            </a:lvl4pPr>
            <a:lvl5pPr marL="2057400" indent="-228600" eaLnBrk="0" hangingPunct="0">
              <a:defRPr>
                <a:solidFill>
                  <a:schemeClr val="tx1"/>
                </a:solidFill>
                <a:latin typeface="Book Antiqua" pitchFamily="18" charset="0"/>
              </a:defRPr>
            </a:lvl5pPr>
            <a:lvl6pPr marL="2514600" indent="-228600" eaLnBrk="0" fontAlgn="base" hangingPunct="0">
              <a:spcBef>
                <a:spcPct val="0"/>
              </a:spcBef>
              <a:spcAft>
                <a:spcPct val="0"/>
              </a:spcAft>
              <a:defRPr>
                <a:solidFill>
                  <a:schemeClr val="tx1"/>
                </a:solidFill>
                <a:latin typeface="Book Antiqua" pitchFamily="18" charset="0"/>
              </a:defRPr>
            </a:lvl6pPr>
            <a:lvl7pPr marL="2971800" indent="-228600" eaLnBrk="0" fontAlgn="base" hangingPunct="0">
              <a:spcBef>
                <a:spcPct val="0"/>
              </a:spcBef>
              <a:spcAft>
                <a:spcPct val="0"/>
              </a:spcAft>
              <a:defRPr>
                <a:solidFill>
                  <a:schemeClr val="tx1"/>
                </a:solidFill>
                <a:latin typeface="Book Antiqua" pitchFamily="18" charset="0"/>
              </a:defRPr>
            </a:lvl7pPr>
            <a:lvl8pPr marL="3429000" indent="-228600" eaLnBrk="0" fontAlgn="base" hangingPunct="0">
              <a:spcBef>
                <a:spcPct val="0"/>
              </a:spcBef>
              <a:spcAft>
                <a:spcPct val="0"/>
              </a:spcAft>
              <a:defRPr>
                <a:solidFill>
                  <a:schemeClr val="tx1"/>
                </a:solidFill>
                <a:latin typeface="Book Antiqua" pitchFamily="18" charset="0"/>
              </a:defRPr>
            </a:lvl8pPr>
            <a:lvl9pPr marL="3886200" indent="-228600" eaLnBrk="0" fontAlgn="base" hangingPunct="0">
              <a:spcBef>
                <a:spcPct val="0"/>
              </a:spcBef>
              <a:spcAft>
                <a:spcPct val="0"/>
              </a:spcAft>
              <a:defRPr>
                <a:solidFill>
                  <a:schemeClr val="tx1"/>
                </a:solidFill>
                <a:latin typeface="Book Antiqua" pitchFamily="18" charset="0"/>
              </a:defRPr>
            </a:lvl9pPr>
          </a:lstStyle>
          <a:p>
            <a:pPr eaLnBrk="1" hangingPunct="1"/>
            <a:r>
              <a:rPr lang="en-US" dirty="0">
                <a:solidFill>
                  <a:srgbClr val="FF0000"/>
                </a:solidFill>
              </a:rPr>
              <a:t>The screen to your right will allow you to configure your NEF Appearance.    You can also add additional cases that you would like to receive notice on.</a:t>
            </a:r>
          </a:p>
        </p:txBody>
      </p:sp>
      <p:cxnSp>
        <p:nvCxnSpPr>
          <p:cNvPr id="9" name="Straight Arrow Connector 8"/>
          <p:cNvCxnSpPr/>
          <p:nvPr/>
        </p:nvCxnSpPr>
        <p:spPr>
          <a:xfrm>
            <a:off x="685800" y="3505200"/>
            <a:ext cx="26670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6037"/>
          </a:xfrm>
        </p:spPr>
        <p:txBody>
          <a:bodyPr>
            <a:normAutofit fontScale="90000"/>
          </a:bodyPr>
          <a:lstStyle/>
          <a:p>
            <a:pPr eaLnBrk="1" fontAlgn="auto" hangingPunct="1">
              <a:spcAft>
                <a:spcPts val="0"/>
              </a:spcAft>
              <a:defRPr/>
            </a:pPr>
            <a:endParaRPr lang="en-US" dirty="0"/>
          </a:p>
        </p:txBody>
      </p:sp>
      <p:pic>
        <p:nvPicPr>
          <p:cNvPr id="1843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609600"/>
            <a:ext cx="8229600" cy="5715000"/>
          </a:xfrm>
        </p:spPr>
      </p:pic>
      <p:sp>
        <p:nvSpPr>
          <p:cNvPr id="18436" name="TextBox 4"/>
          <p:cNvSpPr txBox="1">
            <a:spLocks noChangeArrowheads="1"/>
          </p:cNvSpPr>
          <p:nvPr/>
        </p:nvSpPr>
        <p:spPr bwMode="auto">
          <a:xfrm>
            <a:off x="685800" y="3886200"/>
            <a:ext cx="2895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itchFamily="18" charset="0"/>
              </a:defRPr>
            </a:lvl1pPr>
            <a:lvl2pPr marL="742950" indent="-285750" eaLnBrk="0" hangingPunct="0">
              <a:defRPr>
                <a:solidFill>
                  <a:schemeClr val="tx1"/>
                </a:solidFill>
                <a:latin typeface="Book Antiqua" pitchFamily="18" charset="0"/>
              </a:defRPr>
            </a:lvl2pPr>
            <a:lvl3pPr marL="1143000" indent="-228600" eaLnBrk="0" hangingPunct="0">
              <a:defRPr>
                <a:solidFill>
                  <a:schemeClr val="tx1"/>
                </a:solidFill>
                <a:latin typeface="Book Antiqua" pitchFamily="18" charset="0"/>
              </a:defRPr>
            </a:lvl3pPr>
            <a:lvl4pPr marL="1600200" indent="-228600" eaLnBrk="0" hangingPunct="0">
              <a:defRPr>
                <a:solidFill>
                  <a:schemeClr val="tx1"/>
                </a:solidFill>
                <a:latin typeface="Book Antiqua" pitchFamily="18" charset="0"/>
              </a:defRPr>
            </a:lvl4pPr>
            <a:lvl5pPr marL="2057400" indent="-228600" eaLnBrk="0" hangingPunct="0">
              <a:defRPr>
                <a:solidFill>
                  <a:schemeClr val="tx1"/>
                </a:solidFill>
                <a:latin typeface="Book Antiqua" pitchFamily="18" charset="0"/>
              </a:defRPr>
            </a:lvl5pPr>
            <a:lvl6pPr marL="2514600" indent="-228600" eaLnBrk="0" fontAlgn="base" hangingPunct="0">
              <a:spcBef>
                <a:spcPct val="0"/>
              </a:spcBef>
              <a:spcAft>
                <a:spcPct val="0"/>
              </a:spcAft>
              <a:defRPr>
                <a:solidFill>
                  <a:schemeClr val="tx1"/>
                </a:solidFill>
                <a:latin typeface="Book Antiqua" pitchFamily="18" charset="0"/>
              </a:defRPr>
            </a:lvl6pPr>
            <a:lvl7pPr marL="2971800" indent="-228600" eaLnBrk="0" fontAlgn="base" hangingPunct="0">
              <a:spcBef>
                <a:spcPct val="0"/>
              </a:spcBef>
              <a:spcAft>
                <a:spcPct val="0"/>
              </a:spcAft>
              <a:defRPr>
                <a:solidFill>
                  <a:schemeClr val="tx1"/>
                </a:solidFill>
                <a:latin typeface="Book Antiqua" pitchFamily="18" charset="0"/>
              </a:defRPr>
            </a:lvl7pPr>
            <a:lvl8pPr marL="3429000" indent="-228600" eaLnBrk="0" fontAlgn="base" hangingPunct="0">
              <a:spcBef>
                <a:spcPct val="0"/>
              </a:spcBef>
              <a:spcAft>
                <a:spcPct val="0"/>
              </a:spcAft>
              <a:defRPr>
                <a:solidFill>
                  <a:schemeClr val="tx1"/>
                </a:solidFill>
                <a:latin typeface="Book Antiqua" pitchFamily="18" charset="0"/>
              </a:defRPr>
            </a:lvl8pPr>
            <a:lvl9pPr marL="3886200" indent="-228600" eaLnBrk="0" fontAlgn="base" hangingPunct="0">
              <a:spcBef>
                <a:spcPct val="0"/>
              </a:spcBef>
              <a:spcAft>
                <a:spcPct val="0"/>
              </a:spcAft>
              <a:defRPr>
                <a:solidFill>
                  <a:schemeClr val="tx1"/>
                </a:solidFill>
                <a:latin typeface="Book Antiqua" pitchFamily="18" charset="0"/>
              </a:defRPr>
            </a:lvl9pPr>
          </a:lstStyle>
          <a:p>
            <a:pPr eaLnBrk="1" hangingPunct="1"/>
            <a:r>
              <a:rPr lang="en-US" dirty="0">
                <a:solidFill>
                  <a:srgbClr val="FF0000"/>
                </a:solidFill>
              </a:rPr>
              <a:t>IMPORTANT:   You MUST hit the “return to Person Information Screen” above when you have made the appropriate selections to the configuration options.</a:t>
            </a:r>
          </a:p>
        </p:txBody>
      </p:sp>
      <p:cxnSp>
        <p:nvCxnSpPr>
          <p:cNvPr id="7" name="Straight Arrow Connector 6"/>
          <p:cNvCxnSpPr/>
          <p:nvPr/>
        </p:nvCxnSpPr>
        <p:spPr>
          <a:xfrm flipH="1" flipV="1">
            <a:off x="2133600" y="3429000"/>
            <a:ext cx="91440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a:bodyPr>
          <a:lstStyle/>
          <a:p>
            <a:r>
              <a:rPr lang="en-US" sz="3200" dirty="0" smtClean="0"/>
              <a:t>CIVIL CASE OPENING</a:t>
            </a:r>
            <a:endParaRPr lang="en-US" sz="3200" dirty="0"/>
          </a:p>
        </p:txBody>
      </p:sp>
      <p:sp>
        <p:nvSpPr>
          <p:cNvPr id="3" name="Content Placeholder 2"/>
          <p:cNvSpPr>
            <a:spLocks noGrp="1"/>
          </p:cNvSpPr>
          <p:nvPr>
            <p:ph idx="1"/>
          </p:nvPr>
        </p:nvSpPr>
        <p:spPr>
          <a:xfrm>
            <a:off x="457200" y="838200"/>
            <a:ext cx="8229600" cy="5867400"/>
          </a:xfrm>
        </p:spPr>
        <p:txBody>
          <a:bodyPr/>
          <a:lstStyle/>
          <a:p>
            <a:pPr marL="136525" indent="0">
              <a:buNone/>
            </a:pPr>
            <a:r>
              <a:rPr lang="en-US" dirty="0" smtClean="0"/>
              <a:t>Log on to the CM/ECF  system using your login and password, making sure to check the box regarding redaction issues.  </a:t>
            </a:r>
          </a:p>
          <a:p>
            <a:pPr marL="136525" indent="0">
              <a:buNone/>
            </a:pPr>
            <a:endParaRPr lang="en-US" dirty="0"/>
          </a:p>
          <a:p>
            <a:pPr marL="136525"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133601"/>
            <a:ext cx="8305801" cy="22098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 y="4343401"/>
            <a:ext cx="8305801" cy="2269102"/>
          </a:xfrm>
          <a:prstGeom prst="rect">
            <a:avLst/>
          </a:prstGeom>
        </p:spPr>
      </p:pic>
      <p:cxnSp>
        <p:nvCxnSpPr>
          <p:cNvPr id="7" name="Straight Arrow Connector 6"/>
          <p:cNvCxnSpPr/>
          <p:nvPr/>
        </p:nvCxnSpPr>
        <p:spPr>
          <a:xfrm flipV="1">
            <a:off x="3505200" y="5477952"/>
            <a:ext cx="0" cy="38944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3401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 y="304800"/>
            <a:ext cx="8534400" cy="6400800"/>
          </a:xfrm>
        </p:spPr>
      </p:pic>
      <p:sp>
        <p:nvSpPr>
          <p:cNvPr id="19459" name="TextBox 5"/>
          <p:cNvSpPr txBox="1">
            <a:spLocks noChangeArrowheads="1"/>
          </p:cNvSpPr>
          <p:nvPr/>
        </p:nvSpPr>
        <p:spPr bwMode="auto">
          <a:xfrm>
            <a:off x="2209800" y="6019800"/>
            <a:ext cx="5105400" cy="923925"/>
          </a:xfrm>
          <a:prstGeom prst="rect">
            <a:avLst/>
          </a:prstGeom>
          <a:solidFill>
            <a:srgbClr val="FFFF00"/>
          </a:solidFill>
          <a:ln w="28575">
            <a:solidFill>
              <a:schemeClr val="bg1"/>
            </a:solidFill>
            <a:miter lim="800000"/>
            <a:headEnd/>
            <a:tailEnd/>
          </a:ln>
        </p:spPr>
        <p:txBody>
          <a:bodyPr>
            <a:spAutoFit/>
          </a:bodyPr>
          <a:lstStyle>
            <a:lvl1pPr eaLnBrk="0" hangingPunct="0">
              <a:defRPr>
                <a:solidFill>
                  <a:schemeClr val="tx1"/>
                </a:solidFill>
                <a:latin typeface="Book Antiqua" pitchFamily="18" charset="0"/>
              </a:defRPr>
            </a:lvl1pPr>
            <a:lvl2pPr marL="742950" indent="-285750" eaLnBrk="0" hangingPunct="0">
              <a:defRPr>
                <a:solidFill>
                  <a:schemeClr val="tx1"/>
                </a:solidFill>
                <a:latin typeface="Book Antiqua" pitchFamily="18" charset="0"/>
              </a:defRPr>
            </a:lvl2pPr>
            <a:lvl3pPr marL="1143000" indent="-228600" eaLnBrk="0" hangingPunct="0">
              <a:defRPr>
                <a:solidFill>
                  <a:schemeClr val="tx1"/>
                </a:solidFill>
                <a:latin typeface="Book Antiqua" pitchFamily="18" charset="0"/>
              </a:defRPr>
            </a:lvl3pPr>
            <a:lvl4pPr marL="1600200" indent="-228600" eaLnBrk="0" hangingPunct="0">
              <a:defRPr>
                <a:solidFill>
                  <a:schemeClr val="tx1"/>
                </a:solidFill>
                <a:latin typeface="Book Antiqua" pitchFamily="18" charset="0"/>
              </a:defRPr>
            </a:lvl4pPr>
            <a:lvl5pPr marL="2057400" indent="-228600" eaLnBrk="0" hangingPunct="0">
              <a:defRPr>
                <a:solidFill>
                  <a:schemeClr val="tx1"/>
                </a:solidFill>
                <a:latin typeface="Book Antiqua" pitchFamily="18" charset="0"/>
              </a:defRPr>
            </a:lvl5pPr>
            <a:lvl6pPr marL="2514600" indent="-228600" eaLnBrk="0" fontAlgn="base" hangingPunct="0">
              <a:spcBef>
                <a:spcPct val="0"/>
              </a:spcBef>
              <a:spcAft>
                <a:spcPct val="0"/>
              </a:spcAft>
              <a:defRPr>
                <a:solidFill>
                  <a:schemeClr val="tx1"/>
                </a:solidFill>
                <a:latin typeface="Book Antiqua" pitchFamily="18" charset="0"/>
              </a:defRPr>
            </a:lvl6pPr>
            <a:lvl7pPr marL="2971800" indent="-228600" eaLnBrk="0" fontAlgn="base" hangingPunct="0">
              <a:spcBef>
                <a:spcPct val="0"/>
              </a:spcBef>
              <a:spcAft>
                <a:spcPct val="0"/>
              </a:spcAft>
              <a:defRPr>
                <a:solidFill>
                  <a:schemeClr val="tx1"/>
                </a:solidFill>
                <a:latin typeface="Book Antiqua" pitchFamily="18" charset="0"/>
              </a:defRPr>
            </a:lvl7pPr>
            <a:lvl8pPr marL="3429000" indent="-228600" eaLnBrk="0" fontAlgn="base" hangingPunct="0">
              <a:spcBef>
                <a:spcPct val="0"/>
              </a:spcBef>
              <a:spcAft>
                <a:spcPct val="0"/>
              </a:spcAft>
              <a:defRPr>
                <a:solidFill>
                  <a:schemeClr val="tx1"/>
                </a:solidFill>
                <a:latin typeface="Book Antiqua" pitchFamily="18" charset="0"/>
              </a:defRPr>
            </a:lvl8pPr>
            <a:lvl9pPr marL="3886200" indent="-228600" eaLnBrk="0" fontAlgn="base" hangingPunct="0">
              <a:spcBef>
                <a:spcPct val="0"/>
              </a:spcBef>
              <a:spcAft>
                <a:spcPct val="0"/>
              </a:spcAft>
              <a:defRPr>
                <a:solidFill>
                  <a:schemeClr val="tx1"/>
                </a:solidFill>
                <a:latin typeface="Book Antiqua" pitchFamily="18" charset="0"/>
              </a:defRPr>
            </a:lvl9pPr>
          </a:lstStyle>
          <a:p>
            <a:pPr eaLnBrk="1" hangingPunct="1"/>
            <a:r>
              <a:rPr lang="en-US" dirty="0">
                <a:solidFill>
                  <a:srgbClr val="FF0000"/>
                </a:solidFill>
              </a:rPr>
              <a:t>IMPORTANT:   After you have made all necessary changes, you MUST hit the submit button or the changes will not be saved.</a:t>
            </a:r>
          </a:p>
        </p:txBody>
      </p:sp>
      <p:cxnSp>
        <p:nvCxnSpPr>
          <p:cNvPr id="10" name="Straight Arrow Connector 9"/>
          <p:cNvCxnSpPr/>
          <p:nvPr/>
        </p:nvCxnSpPr>
        <p:spPr>
          <a:xfrm flipH="1" flipV="1">
            <a:off x="1219200" y="6400800"/>
            <a:ext cx="990600" cy="381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2000" fill="hold"/>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762000" y="1219200"/>
            <a:ext cx="7848600" cy="5029200"/>
          </a:xfrm>
        </p:spPr>
      </p:pic>
      <p:sp>
        <p:nvSpPr>
          <p:cNvPr id="6" name="TextBox 5"/>
          <p:cNvSpPr txBox="1"/>
          <p:nvPr/>
        </p:nvSpPr>
        <p:spPr>
          <a:xfrm>
            <a:off x="2743200" y="3581400"/>
            <a:ext cx="4343400" cy="1200150"/>
          </a:xfrm>
          <a:prstGeom prst="rect">
            <a:avLst/>
          </a:prstGeom>
          <a:solidFill>
            <a:srgbClr val="FFFF00"/>
          </a:solidFill>
          <a:ln w="28575">
            <a:solidFill>
              <a:schemeClr val="bg1">
                <a:lumMod val="75000"/>
                <a:lumOff val="25000"/>
              </a:schemeClr>
            </a:solidFill>
          </a:ln>
        </p:spPr>
        <p:txBody>
          <a:bodyPr>
            <a:spAutoFit/>
          </a:bodyPr>
          <a:lstStyle/>
          <a:p>
            <a:pPr fontAlgn="auto">
              <a:spcBef>
                <a:spcPts val="0"/>
              </a:spcBef>
              <a:spcAft>
                <a:spcPts val="0"/>
              </a:spcAft>
              <a:defRPr/>
            </a:pPr>
            <a:r>
              <a:rPr lang="en-US" dirty="0">
                <a:solidFill>
                  <a:srgbClr val="FF0000"/>
                </a:solidFill>
                <a:latin typeface="+mn-lt"/>
              </a:rPr>
              <a:t>A SECOND SUBMIT SCREEN APPEARS.   BE SURE TO HIT SUBMIT TO SAVE THE CHANGES TO YOUR ACCOUNT. </a:t>
            </a:r>
          </a:p>
        </p:txBody>
      </p:sp>
      <p:cxnSp>
        <p:nvCxnSpPr>
          <p:cNvPr id="8" name="Straight Arrow Connector 7"/>
          <p:cNvCxnSpPr/>
          <p:nvPr/>
        </p:nvCxnSpPr>
        <p:spPr>
          <a:xfrm flipV="1">
            <a:off x="1219200" y="3886200"/>
            <a:ext cx="0" cy="1219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609600" y="631209"/>
            <a:ext cx="8153400" cy="6248400"/>
          </a:xfrm>
        </p:spPr>
      </p:pic>
      <p:sp>
        <p:nvSpPr>
          <p:cNvPr id="21508" name="TextBox 4"/>
          <p:cNvSpPr txBox="1">
            <a:spLocks noChangeArrowheads="1"/>
          </p:cNvSpPr>
          <p:nvPr/>
        </p:nvSpPr>
        <p:spPr bwMode="auto">
          <a:xfrm>
            <a:off x="990600" y="5181600"/>
            <a:ext cx="6019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itchFamily="18" charset="0"/>
              </a:defRPr>
            </a:lvl1pPr>
            <a:lvl2pPr marL="742950" indent="-285750" eaLnBrk="0" hangingPunct="0">
              <a:defRPr>
                <a:solidFill>
                  <a:schemeClr val="tx1"/>
                </a:solidFill>
                <a:latin typeface="Book Antiqua" pitchFamily="18" charset="0"/>
              </a:defRPr>
            </a:lvl2pPr>
            <a:lvl3pPr marL="1143000" indent="-228600" eaLnBrk="0" hangingPunct="0">
              <a:defRPr>
                <a:solidFill>
                  <a:schemeClr val="tx1"/>
                </a:solidFill>
                <a:latin typeface="Book Antiqua" pitchFamily="18" charset="0"/>
              </a:defRPr>
            </a:lvl3pPr>
            <a:lvl4pPr marL="1600200" indent="-228600" eaLnBrk="0" hangingPunct="0">
              <a:defRPr>
                <a:solidFill>
                  <a:schemeClr val="tx1"/>
                </a:solidFill>
                <a:latin typeface="Book Antiqua" pitchFamily="18" charset="0"/>
              </a:defRPr>
            </a:lvl4pPr>
            <a:lvl5pPr marL="2057400" indent="-228600" eaLnBrk="0" hangingPunct="0">
              <a:defRPr>
                <a:solidFill>
                  <a:schemeClr val="tx1"/>
                </a:solidFill>
                <a:latin typeface="Book Antiqua" pitchFamily="18" charset="0"/>
              </a:defRPr>
            </a:lvl5pPr>
            <a:lvl6pPr marL="2514600" indent="-228600" eaLnBrk="0" fontAlgn="base" hangingPunct="0">
              <a:spcBef>
                <a:spcPct val="0"/>
              </a:spcBef>
              <a:spcAft>
                <a:spcPct val="0"/>
              </a:spcAft>
              <a:defRPr>
                <a:solidFill>
                  <a:schemeClr val="tx1"/>
                </a:solidFill>
                <a:latin typeface="Book Antiqua" pitchFamily="18" charset="0"/>
              </a:defRPr>
            </a:lvl6pPr>
            <a:lvl7pPr marL="2971800" indent="-228600" eaLnBrk="0" fontAlgn="base" hangingPunct="0">
              <a:spcBef>
                <a:spcPct val="0"/>
              </a:spcBef>
              <a:spcAft>
                <a:spcPct val="0"/>
              </a:spcAft>
              <a:defRPr>
                <a:solidFill>
                  <a:schemeClr val="tx1"/>
                </a:solidFill>
                <a:latin typeface="Book Antiqua" pitchFamily="18" charset="0"/>
              </a:defRPr>
            </a:lvl7pPr>
            <a:lvl8pPr marL="3429000" indent="-228600" eaLnBrk="0" fontAlgn="base" hangingPunct="0">
              <a:spcBef>
                <a:spcPct val="0"/>
              </a:spcBef>
              <a:spcAft>
                <a:spcPct val="0"/>
              </a:spcAft>
              <a:defRPr>
                <a:solidFill>
                  <a:schemeClr val="tx1"/>
                </a:solidFill>
                <a:latin typeface="Book Antiqua" pitchFamily="18" charset="0"/>
              </a:defRPr>
            </a:lvl8pPr>
            <a:lvl9pPr marL="3886200" indent="-228600" eaLnBrk="0" fontAlgn="base" hangingPunct="0">
              <a:spcBef>
                <a:spcPct val="0"/>
              </a:spcBef>
              <a:spcAft>
                <a:spcPct val="0"/>
              </a:spcAft>
              <a:defRPr>
                <a:solidFill>
                  <a:schemeClr val="tx1"/>
                </a:solidFill>
                <a:latin typeface="Book Antiqua" pitchFamily="18" charset="0"/>
              </a:defRPr>
            </a:lvl9pPr>
          </a:lstStyle>
          <a:p>
            <a:pPr eaLnBrk="1" hangingPunct="1"/>
            <a:r>
              <a:rPr lang="en-US" dirty="0">
                <a:solidFill>
                  <a:srgbClr val="FF0000"/>
                </a:solidFill>
              </a:rPr>
              <a:t>This is your final screen.   If you have completed the transaction successfully you will see this screen.    </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PASSWORDS</a:t>
            </a:r>
            <a:br>
              <a:rPr lang="en-US" sz="3200" dirty="0" smtClean="0"/>
            </a:br>
            <a:r>
              <a:rPr lang="en-US" sz="3200" dirty="0" smtClean="0"/>
              <a:t>(Local Rule 5.6) </a:t>
            </a:r>
            <a:endParaRPr lang="en-US" dirty="0"/>
          </a:p>
        </p:txBody>
      </p:sp>
      <p:sp>
        <p:nvSpPr>
          <p:cNvPr id="3" name="Content Placeholder 2"/>
          <p:cNvSpPr>
            <a:spLocks noGrp="1"/>
          </p:cNvSpPr>
          <p:nvPr>
            <p:ph idx="1"/>
          </p:nvPr>
        </p:nvSpPr>
        <p:spPr>
          <a:xfrm>
            <a:off x="457200" y="1600200"/>
            <a:ext cx="8229600" cy="5029200"/>
          </a:xfrm>
        </p:spPr>
        <p:txBody>
          <a:bodyPr/>
          <a:lstStyle/>
          <a:p>
            <a:r>
              <a:rPr lang="en-US" dirty="0" smtClean="0"/>
              <a:t>Each attorney admitted to practice in the Central District of Illinois will obtain a CM/ECF login and password.   </a:t>
            </a:r>
          </a:p>
          <a:p>
            <a:r>
              <a:rPr lang="en-US" dirty="0"/>
              <a:t>Use of </a:t>
            </a:r>
            <a:r>
              <a:rPr lang="en-US" dirty="0" smtClean="0"/>
              <a:t>this  </a:t>
            </a:r>
            <a:r>
              <a:rPr lang="en-US" dirty="0"/>
              <a:t>login and password for electronic filing constitutes the same force and effect as the filer’s signature </a:t>
            </a:r>
            <a:r>
              <a:rPr lang="en-US" dirty="0" smtClean="0"/>
              <a:t> (See Local Rule 11.4).</a:t>
            </a:r>
          </a:p>
          <a:p>
            <a:r>
              <a:rPr lang="en-US" dirty="0" smtClean="0"/>
              <a:t>It is the attorney’s responsibility to keep this password secure.</a:t>
            </a:r>
          </a:p>
          <a:p>
            <a:r>
              <a:rPr lang="en-US" dirty="0" smtClean="0"/>
              <a:t>It is recommended that attorneys change their passwords occasionally to maintain security of their signature. </a:t>
            </a:r>
            <a:endParaRPr lang="en-US" dirty="0"/>
          </a:p>
        </p:txBody>
      </p:sp>
    </p:spTree>
    <p:extLst>
      <p:ext uri="{BB962C8B-B14F-4D97-AF65-F5344CB8AC3E}">
        <p14:creationId xmlns:p14="http://schemas.microsoft.com/office/powerpoint/2010/main" val="2079471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52400"/>
            <a:ext cx="8229600" cy="6156325"/>
          </a:xfrm>
        </p:spPr>
        <p:txBody>
          <a:bodyPr/>
          <a:lstStyle/>
          <a:p>
            <a:r>
              <a:rPr lang="en-US" dirty="0" smtClean="0"/>
              <a:t>To change your password:</a:t>
            </a:r>
          </a:p>
          <a:p>
            <a:pPr lvl="1"/>
            <a:r>
              <a:rPr lang="en-US" dirty="0" smtClean="0"/>
              <a:t>Log onto the CM/ECF system.</a:t>
            </a:r>
          </a:p>
          <a:p>
            <a:pPr lvl="1"/>
            <a:r>
              <a:rPr lang="en-US" dirty="0" smtClean="0"/>
              <a:t>Click on Utilities/Your Account.</a:t>
            </a:r>
          </a:p>
          <a:p>
            <a:pPr lvl="1"/>
            <a:r>
              <a:rPr lang="en-US" dirty="0" smtClean="0"/>
              <a:t>Click on Maintain </a:t>
            </a:r>
            <a:r>
              <a:rPr lang="en-US" dirty="0" smtClean="0"/>
              <a:t>Your </a:t>
            </a:r>
            <a:r>
              <a:rPr lang="en-US" dirty="0" smtClean="0"/>
              <a:t>Account.</a:t>
            </a:r>
          </a:p>
          <a:p>
            <a:pPr lvl="1"/>
            <a:r>
              <a:rPr lang="en-US" dirty="0" smtClean="0"/>
              <a:t>Click on More User Information button at the bottom of the screen.</a:t>
            </a:r>
          </a:p>
          <a:p>
            <a:pPr lvl="1"/>
            <a:r>
              <a:rPr lang="en-US" dirty="0" smtClean="0"/>
              <a:t>Your login will be displayed; your password will display as *****.</a:t>
            </a:r>
          </a:p>
          <a:p>
            <a:pPr lvl="1"/>
            <a:r>
              <a:rPr lang="en-US" dirty="0" smtClean="0"/>
              <a:t>Enter your new password over the *****.</a:t>
            </a:r>
          </a:p>
          <a:p>
            <a:pPr lvl="1"/>
            <a:r>
              <a:rPr lang="en-US" dirty="0" smtClean="0"/>
              <a:t>Click on Return to Account button.</a:t>
            </a:r>
          </a:p>
          <a:p>
            <a:pPr lvl="1"/>
            <a:r>
              <a:rPr lang="en-US" dirty="0" smtClean="0"/>
              <a:t>Click on Submit button to return to the account screen.</a:t>
            </a:r>
          </a:p>
          <a:p>
            <a:pPr lvl="1"/>
            <a:r>
              <a:rPr lang="en-US" dirty="0" smtClean="0"/>
              <a:t>Click on Submit to complete transaction. </a:t>
            </a:r>
          </a:p>
          <a:p>
            <a:pPr lvl="1"/>
            <a:r>
              <a:rPr lang="en-US" dirty="0" smtClean="0"/>
              <a:t>Verification of successful transaction screen appears.</a:t>
            </a:r>
            <a:endParaRPr lang="en-US" dirty="0"/>
          </a:p>
        </p:txBody>
      </p:sp>
    </p:spTree>
    <p:extLst>
      <p:ext uri="{BB962C8B-B14F-4D97-AF65-F5344CB8AC3E}">
        <p14:creationId xmlns:p14="http://schemas.microsoft.com/office/powerpoint/2010/main" val="83975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UPDATING PASSWORDS</a:t>
            </a:r>
            <a:endParaRPr lang="en-US" dirty="0"/>
          </a:p>
        </p:txBody>
      </p:sp>
      <p:pic>
        <p:nvPicPr>
          <p:cNvPr id="7" name="Content Placeholder 6"/>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422" t="1054" r="50071" b="6616"/>
          <a:stretch/>
        </p:blipFill>
        <p:spPr>
          <a:xfrm>
            <a:off x="457200" y="1447800"/>
            <a:ext cx="8382000" cy="4784188"/>
          </a:xfrm>
        </p:spPr>
      </p:pic>
      <p:cxnSp>
        <p:nvCxnSpPr>
          <p:cNvPr id="9" name="Straight Arrow Connector 8"/>
          <p:cNvCxnSpPr/>
          <p:nvPr/>
        </p:nvCxnSpPr>
        <p:spPr>
          <a:xfrm flipV="1">
            <a:off x="7543800" y="3810000"/>
            <a:ext cx="0" cy="990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172200" y="4114800"/>
            <a:ext cx="1219200" cy="369332"/>
          </a:xfrm>
          <a:prstGeom prst="rect">
            <a:avLst/>
          </a:prstGeom>
          <a:noFill/>
        </p:spPr>
        <p:txBody>
          <a:bodyPr wrap="square" rtlCol="0">
            <a:spAutoFit/>
          </a:bodyPr>
          <a:lstStyle/>
          <a:p>
            <a:r>
              <a:rPr lang="en-US" dirty="0" smtClean="0">
                <a:solidFill>
                  <a:srgbClr val="FF0000"/>
                </a:solidFill>
              </a:rPr>
              <a:t>Click here</a:t>
            </a:r>
            <a:endParaRPr lang="en-US" dirty="0">
              <a:solidFill>
                <a:srgbClr val="FF0000"/>
              </a:solidFill>
            </a:endParaRPr>
          </a:p>
        </p:txBody>
      </p:sp>
    </p:spTree>
    <p:extLst>
      <p:ext uri="{BB962C8B-B14F-4D97-AF65-F5344CB8AC3E}">
        <p14:creationId xmlns:p14="http://schemas.microsoft.com/office/powerpoint/2010/main" val="371826158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r="50000" b="6318"/>
          <a:stretch/>
        </p:blipFill>
        <p:spPr>
          <a:xfrm>
            <a:off x="0" y="228600"/>
            <a:ext cx="9144000" cy="6477000"/>
          </a:xfrm>
          <a:prstGeom prst="rect">
            <a:avLst/>
          </a:prstGeom>
        </p:spPr>
      </p:pic>
      <p:cxnSp>
        <p:nvCxnSpPr>
          <p:cNvPr id="5" name="Straight Arrow Connector 4"/>
          <p:cNvCxnSpPr/>
          <p:nvPr/>
        </p:nvCxnSpPr>
        <p:spPr>
          <a:xfrm flipH="1">
            <a:off x="3886200" y="5943600"/>
            <a:ext cx="18288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715000" y="5715000"/>
            <a:ext cx="1905000" cy="369332"/>
          </a:xfrm>
          <a:prstGeom prst="rect">
            <a:avLst/>
          </a:prstGeom>
          <a:noFill/>
        </p:spPr>
        <p:txBody>
          <a:bodyPr wrap="square" rtlCol="0">
            <a:spAutoFit/>
          </a:bodyPr>
          <a:lstStyle/>
          <a:p>
            <a:r>
              <a:rPr lang="en-US" dirty="0" smtClean="0">
                <a:solidFill>
                  <a:srgbClr val="FF0000"/>
                </a:solidFill>
              </a:rPr>
              <a:t>Click here</a:t>
            </a:r>
            <a:endParaRPr lang="en-US" dirty="0">
              <a:solidFill>
                <a:srgbClr val="FF0000"/>
              </a:solidFill>
            </a:endParaRPr>
          </a:p>
        </p:txBody>
      </p:sp>
    </p:spTree>
    <p:extLst>
      <p:ext uri="{BB962C8B-B14F-4D97-AF65-F5344CB8AC3E}">
        <p14:creationId xmlns:p14="http://schemas.microsoft.com/office/powerpoint/2010/main" val="200503762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50000" b="36746"/>
          <a:stretch/>
        </p:blipFill>
        <p:spPr>
          <a:xfrm>
            <a:off x="0" y="280182"/>
            <a:ext cx="9144000" cy="6196818"/>
          </a:xfrm>
          <a:prstGeom prst="rect">
            <a:avLst/>
          </a:prstGeom>
        </p:spPr>
      </p:pic>
      <p:sp>
        <p:nvSpPr>
          <p:cNvPr id="3" name="TextBox 2"/>
          <p:cNvSpPr txBox="1"/>
          <p:nvPr/>
        </p:nvSpPr>
        <p:spPr>
          <a:xfrm>
            <a:off x="4419600" y="3581400"/>
            <a:ext cx="4572000" cy="1200329"/>
          </a:xfrm>
          <a:prstGeom prst="rect">
            <a:avLst/>
          </a:prstGeom>
          <a:noFill/>
        </p:spPr>
        <p:txBody>
          <a:bodyPr wrap="square" rtlCol="0">
            <a:spAutoFit/>
          </a:bodyPr>
          <a:lstStyle/>
          <a:p>
            <a:r>
              <a:rPr lang="en-US" dirty="0" smtClean="0">
                <a:solidFill>
                  <a:srgbClr val="FF0000"/>
                </a:solidFill>
              </a:rPr>
              <a:t>This is where you will change your password.  Enter your new password over the ********.   When finished, click on Return to Account Screen</a:t>
            </a:r>
            <a:endParaRPr lang="en-US" dirty="0">
              <a:solidFill>
                <a:srgbClr val="FF0000"/>
              </a:solidFill>
            </a:endParaRPr>
          </a:p>
        </p:txBody>
      </p:sp>
      <p:cxnSp>
        <p:nvCxnSpPr>
          <p:cNvPr id="5" name="Straight Arrow Connector 4"/>
          <p:cNvCxnSpPr/>
          <p:nvPr/>
        </p:nvCxnSpPr>
        <p:spPr>
          <a:xfrm flipV="1">
            <a:off x="1981200" y="3378591"/>
            <a:ext cx="0" cy="104100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1524000" y="5486400"/>
            <a:ext cx="0" cy="838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4401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50000" b="6318"/>
          <a:stretch/>
        </p:blipFill>
        <p:spPr>
          <a:xfrm>
            <a:off x="-152400" y="533400"/>
            <a:ext cx="9144000" cy="6477000"/>
          </a:xfrm>
          <a:prstGeom prst="rect">
            <a:avLst/>
          </a:prstGeom>
        </p:spPr>
      </p:pic>
      <p:sp>
        <p:nvSpPr>
          <p:cNvPr id="4" name="TextBox 3"/>
          <p:cNvSpPr txBox="1"/>
          <p:nvPr/>
        </p:nvSpPr>
        <p:spPr>
          <a:xfrm>
            <a:off x="2209800" y="6629400"/>
            <a:ext cx="4038600" cy="369332"/>
          </a:xfrm>
          <a:prstGeom prst="rect">
            <a:avLst/>
          </a:prstGeom>
          <a:noFill/>
        </p:spPr>
        <p:txBody>
          <a:bodyPr wrap="square" rtlCol="0">
            <a:spAutoFit/>
          </a:bodyPr>
          <a:lstStyle/>
          <a:p>
            <a:r>
              <a:rPr lang="en-US" dirty="0" smtClean="0">
                <a:solidFill>
                  <a:srgbClr val="FF0000"/>
                </a:solidFill>
              </a:rPr>
              <a:t>Click submit to complete transaction</a:t>
            </a:r>
            <a:endParaRPr lang="en-US" dirty="0">
              <a:solidFill>
                <a:srgbClr val="FF0000"/>
              </a:solidFill>
            </a:endParaRPr>
          </a:p>
        </p:txBody>
      </p:sp>
      <p:cxnSp>
        <p:nvCxnSpPr>
          <p:cNvPr id="6" name="Straight Arrow Connector 5"/>
          <p:cNvCxnSpPr/>
          <p:nvPr/>
        </p:nvCxnSpPr>
        <p:spPr>
          <a:xfrm flipH="1" flipV="1">
            <a:off x="1143000" y="6629400"/>
            <a:ext cx="1066800" cy="18466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245271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50000" b="6716"/>
          <a:stretch/>
        </p:blipFill>
        <p:spPr>
          <a:xfrm>
            <a:off x="0" y="0"/>
            <a:ext cx="9144000" cy="6858000"/>
          </a:xfrm>
          <a:prstGeom prst="rect">
            <a:avLst/>
          </a:prstGeom>
        </p:spPr>
      </p:pic>
      <p:sp>
        <p:nvSpPr>
          <p:cNvPr id="3" name="TextBox 2"/>
          <p:cNvSpPr txBox="1"/>
          <p:nvPr/>
        </p:nvSpPr>
        <p:spPr>
          <a:xfrm>
            <a:off x="2286000" y="3048000"/>
            <a:ext cx="3505200" cy="646331"/>
          </a:xfrm>
          <a:prstGeom prst="rect">
            <a:avLst/>
          </a:prstGeom>
          <a:noFill/>
        </p:spPr>
        <p:txBody>
          <a:bodyPr wrap="square" rtlCol="0">
            <a:spAutoFit/>
          </a:bodyPr>
          <a:lstStyle/>
          <a:p>
            <a:r>
              <a:rPr lang="en-US" dirty="0" smtClean="0">
                <a:solidFill>
                  <a:srgbClr val="FF0000"/>
                </a:solidFill>
              </a:rPr>
              <a:t>Verification of successful transaction</a:t>
            </a:r>
            <a:endParaRPr lang="en-US" dirty="0">
              <a:solidFill>
                <a:srgbClr val="FF0000"/>
              </a:solidFill>
            </a:endParaRPr>
          </a:p>
        </p:txBody>
      </p:sp>
    </p:spTree>
    <p:extLst>
      <p:ext uri="{BB962C8B-B14F-4D97-AF65-F5344CB8AC3E}">
        <p14:creationId xmlns:p14="http://schemas.microsoft.com/office/powerpoint/2010/main" val="762842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2717</TotalTime>
  <Words>4780</Words>
  <Application>Microsoft Office PowerPoint</Application>
  <PresentationFormat>On-screen Show (4:3)</PresentationFormat>
  <Paragraphs>282</Paragraphs>
  <Slides>99</Slides>
  <Notes>0</Notes>
  <HiddenSlides>0</HiddenSlides>
  <MMClips>0</MMClips>
  <ScaleCrop>false</ScaleCrop>
  <HeadingPairs>
    <vt:vector size="4" baseType="variant">
      <vt:variant>
        <vt:lpstr>Theme</vt:lpstr>
      </vt:variant>
      <vt:variant>
        <vt:i4>1</vt:i4>
      </vt:variant>
      <vt:variant>
        <vt:lpstr>Slide Titles</vt:lpstr>
      </vt:variant>
      <vt:variant>
        <vt:i4>99</vt:i4>
      </vt:variant>
    </vt:vector>
  </HeadingPairs>
  <TitlesOfParts>
    <vt:vector size="100" baseType="lpstr">
      <vt:lpstr>Apex</vt:lpstr>
      <vt:lpstr>Cm/ecf </vt:lpstr>
      <vt:lpstr>Central District of Illinois public website www.ilcd.uscourts.gov</vt:lpstr>
      <vt:lpstr>PowerPoint Presentation</vt:lpstr>
      <vt:lpstr>INFORMATION FOR ATTORNEYS</vt:lpstr>
      <vt:lpstr>PowerPoint Presentation</vt:lpstr>
      <vt:lpstr>Tutorials on new functionality</vt:lpstr>
      <vt:lpstr>ELECTRONIC CIVIL CASE OPENINGS</vt:lpstr>
      <vt:lpstr>PowerPoint Presentation</vt:lpstr>
      <vt:lpstr>CIVIL CASE OPENING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Attachments and Exhibits (Local Rule 5.8)</vt:lpstr>
      <vt:lpstr>TECHNICAL ISSUES – HELPFUL HINTS</vt:lpstr>
      <vt:lpstr>SEALED DOCUMENTS (Local Rule 5.10)</vt:lpstr>
      <vt:lpstr>PowerPoint Presentation</vt:lpstr>
      <vt:lpstr>PowerPoint Presentation</vt:lpstr>
      <vt:lpstr>PowerPoint Presentation</vt:lpstr>
      <vt:lpstr>SEALED DOCUMENTS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PRIVACY - REDACTIONS (Local Rule– RULE 5.11)</vt:lpstr>
      <vt:lpstr>PowerPoint Presentation</vt:lpstr>
      <vt:lpstr>PowerPoint Presentation</vt:lpstr>
      <vt:lpstr>PowerPoint Presentation</vt:lpstr>
      <vt:lpstr>PowerPoint Presentation</vt:lpstr>
      <vt:lpstr>PowerPoint Presentation</vt:lpstr>
      <vt:lpstr>Designation of Lead Counsel  on Initial Pleading Local Rule 11.2</vt:lpstr>
      <vt:lpstr>PowerPoint Presentation</vt:lpstr>
      <vt:lpstr>PowerPoint Presentation</vt:lpstr>
      <vt:lpstr>ELECTRONIC SIGNATURES LOCAL RULE 11.4</vt:lpstr>
      <vt:lpstr>PowerPoint Presentation</vt:lpstr>
      <vt:lpstr>PowerPoint Presentation</vt:lpstr>
      <vt:lpstr>RULE 16 PLAN (LOCAL RULE 26.2) </vt:lpstr>
      <vt:lpstr>PowerPoint Presentation</vt:lpstr>
      <vt:lpstr>PACER</vt:lpstr>
      <vt:lpstr>PowerPoint Presentation</vt:lpstr>
      <vt:lpstr>    ADDITIONAL INFORMATION</vt:lpstr>
      <vt:lpstr>PowerPoint Presentation</vt:lpstr>
      <vt:lpstr>UPDATING E-MAIL ADDRESSES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PASSWORDS (Local Rule 5.6) </vt:lpstr>
      <vt:lpstr>PowerPoint Presentation</vt:lpstr>
      <vt:lpstr>UPDATING PASSWORDS</vt:lpstr>
      <vt:lpstr>PowerPoint Presentation</vt:lpstr>
      <vt:lpstr>PowerPoint Presentation</vt:lpstr>
      <vt:lpstr>PowerPoint Presentation</vt:lpstr>
      <vt:lpstr>PowerPoint Presentation</vt:lpstr>
    </vt:vector>
  </TitlesOfParts>
  <Company>USDC-ILC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USDC</dc:creator>
  <cp:lastModifiedBy>U.S. District Courts</cp:lastModifiedBy>
  <cp:revision>124</cp:revision>
  <cp:lastPrinted>2011-01-14T17:45:58Z</cp:lastPrinted>
  <dcterms:created xsi:type="dcterms:W3CDTF">2010-11-05T13:19:06Z</dcterms:created>
  <dcterms:modified xsi:type="dcterms:W3CDTF">2011-01-20T20:18:55Z</dcterms:modified>
</cp:coreProperties>
</file>